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7" r:id="rId3"/>
    <p:sldId id="284" r:id="rId4"/>
    <p:sldId id="414" r:id="rId5"/>
    <p:sldId id="415" r:id="rId6"/>
    <p:sldId id="416" r:id="rId7"/>
    <p:sldId id="417" r:id="rId8"/>
    <p:sldId id="445" r:id="rId9"/>
    <p:sldId id="419" r:id="rId10"/>
    <p:sldId id="448" r:id="rId11"/>
    <p:sldId id="446" r:id="rId12"/>
    <p:sldId id="447" r:id="rId13"/>
    <p:sldId id="418" r:id="rId14"/>
    <p:sldId id="420" r:id="rId15"/>
    <p:sldId id="449" r:id="rId16"/>
    <p:sldId id="422" r:id="rId17"/>
    <p:sldId id="450" r:id="rId18"/>
    <p:sldId id="423" r:id="rId19"/>
    <p:sldId id="451" r:id="rId20"/>
    <p:sldId id="444" r:id="rId21"/>
    <p:sldId id="459" r:id="rId22"/>
    <p:sldId id="460" r:id="rId23"/>
    <p:sldId id="461" r:id="rId24"/>
    <p:sldId id="462" r:id="rId25"/>
    <p:sldId id="463" r:id="rId26"/>
    <p:sldId id="464" r:id="rId27"/>
    <p:sldId id="465" r:id="rId28"/>
    <p:sldId id="466" r:id="rId29"/>
    <p:sldId id="467" r:id="rId30"/>
    <p:sldId id="468" r:id="rId31"/>
    <p:sldId id="469" r:id="rId32"/>
    <p:sldId id="470" r:id="rId33"/>
    <p:sldId id="471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.J Bubble" initials=".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4C4C"/>
    <a:srgbClr val="EB6752"/>
    <a:srgbClr val="414141"/>
    <a:srgbClr val="3D3D3D"/>
    <a:srgbClr val="2F2F2F"/>
    <a:srgbClr val="C37FBE"/>
    <a:srgbClr val="EBB350"/>
    <a:srgbClr val="45A730"/>
    <a:srgbClr val="9F6B9F"/>
    <a:srgbClr val="B356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77" autoAdjust="0"/>
    <p:restoredTop sz="97444" autoAdjust="0"/>
  </p:normalViewPr>
  <p:slideViewPr>
    <p:cSldViewPr snapToGrid="0">
      <p:cViewPr varScale="1">
        <p:scale>
          <a:sx n="157" d="100"/>
          <a:sy n="157" d="100"/>
        </p:scale>
        <p:origin x="18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commentAuthors" Target="commentAuthors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>
              <a:outerShdw blurRad="342900" sx="102000" sy="102000" algn="ctr" rotWithShape="0">
                <a:srgbClr val="3498DB">
                  <a:lumMod val="50000"/>
                  <a:alpha val="40000"/>
                </a:srgbClr>
              </a:outerShdw>
            </a:effectLst>
            <a:scene3d>
              <a:camera prst="orthographicFront"/>
              <a:lightRig rig="threePt" dir="t"/>
            </a:scene3d>
            <a:sp3d/>
          </c:spPr>
          <c:explosion val="0"/>
          <c:dPt>
            <c:idx val="0"/>
            <c:bubble3D val="0"/>
            <c:spPr>
              <a:solidFill>
                <a:srgbClr val="1F74AD"/>
              </a:solidFill>
              <a:ln w="19050">
                <a:solidFill>
                  <a:sysClr val="window" lastClr="FFFFFF"/>
                </a:solidFill>
              </a:ln>
              <a:effectLst>
                <a:outerShdw blurRad="342900" sx="102000" sy="102000" algn="ctr" rotWithShape="0">
                  <a:srgbClr val="3498DB">
                    <a:lumMod val="50000"/>
                    <a:alpha val="40000"/>
                  </a:srgbClr>
                </a:outerShdw>
              </a:effectLst>
              <a:scene3d>
                <a:camera prst="orthographicFront"/>
                <a:lightRig rig="threePt" dir="t"/>
              </a:scene3d>
              <a:sp3d/>
            </c:spPr>
          </c:dPt>
          <c:dPt>
            <c:idx val="1"/>
            <c:bubble3D val="0"/>
            <c:spPr>
              <a:solidFill>
                <a:srgbClr val="69A35B"/>
              </a:solidFill>
              <a:ln w="19050">
                <a:solidFill>
                  <a:sysClr val="window" lastClr="FFFFFF"/>
                </a:solidFill>
              </a:ln>
              <a:effectLst>
                <a:outerShdw blurRad="342900" sx="102000" sy="102000" algn="ctr" rotWithShape="0">
                  <a:srgbClr val="3498DB">
                    <a:lumMod val="50000"/>
                    <a:alpha val="40000"/>
                  </a:srgbClr>
                </a:outerShdw>
              </a:effectLst>
              <a:scene3d>
                <a:camera prst="orthographicFront"/>
                <a:lightRig rig="threePt" dir="t"/>
              </a:scene3d>
              <a:sp3d/>
            </c:spPr>
          </c:dPt>
          <c:dPt>
            <c:idx val="2"/>
            <c:bubble3D val="0"/>
            <c:spPr>
              <a:solidFill>
                <a:srgbClr val="1AA3AA"/>
              </a:solidFill>
              <a:ln w="19050">
                <a:solidFill>
                  <a:sysClr val="window" lastClr="FFFFFF"/>
                </a:solidFill>
              </a:ln>
              <a:effectLst>
                <a:outerShdw blurRad="342900" sx="102000" sy="102000" algn="ctr" rotWithShape="0">
                  <a:srgbClr val="3498DB">
                    <a:lumMod val="50000"/>
                    <a:alpha val="40000"/>
                  </a:srgbClr>
                </a:outerShdw>
              </a:effectLst>
              <a:scene3d>
                <a:camera prst="orthographicFront"/>
                <a:lightRig rig="threePt" dir="t"/>
              </a:scene3d>
              <a:sp3d/>
            </c:spPr>
          </c:dPt>
          <c:dPt>
            <c:idx val="3"/>
            <c:bubble3D val="0"/>
            <c:spPr>
              <a:solidFill>
                <a:srgbClr val="3498DB"/>
              </a:solidFill>
              <a:ln w="19050">
                <a:solidFill>
                  <a:sysClr val="window" lastClr="FFFFFF"/>
                </a:solidFill>
              </a:ln>
              <a:effectLst>
                <a:outerShdw blurRad="342900" sx="102000" sy="102000" algn="ctr" rotWithShape="0">
                  <a:srgbClr val="3498DB">
                    <a:lumMod val="50000"/>
                    <a:alpha val="40000"/>
                  </a:srgbClr>
                </a:outerShdw>
              </a:effectLst>
              <a:scene3d>
                <a:camera prst="orthographicFront"/>
                <a:lightRig rig="threePt" dir="t"/>
              </a:scene3d>
              <a:sp3d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6.7</c:v>
                </c:pt>
                <c:pt idx="1">
                  <c:v>3.2</c:v>
                </c:pt>
                <c:pt idx="2">
                  <c:v>4.2</c:v>
                </c:pt>
                <c:pt idx="3">
                  <c:v>5.5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 sz="1600" b="1">
          <a:solidFill>
            <a:sysClr val="window" lastClr="FFFFFF"/>
          </a:solidFill>
          <a:latin typeface="Arial" panose="020B0604020202020204" pitchFamily="34" charset="0"/>
          <a:ea typeface="微软雅黑" panose="020B0503020204020204" charset="-122"/>
          <a:sym typeface="Arial" panose="020B0604020202020204" pitchFamily="34" charset="0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rgbClr val="000000">
        <a:lumMod val="65000"/>
        <a:lumOff val="35000"/>
      </a:srgbClr>
    </cs:fontRef>
    <cs:defRPr sz="1330" kern="1200"/>
  </cs:axisTitle>
  <cs:categoryAxis>
    <cs:lnRef idx="0"/>
    <cs:fillRef idx="0"/>
    <cs:effectRef idx="0"/>
    <cs:fontRef idx="minor">
      <a:srgbClr val="000000">
        <a:lumMod val="65000"/>
        <a:lumOff val="35000"/>
      </a:srgbClr>
    </cs:fontRef>
    <cs:spPr>
      <a:ln w="9525" cap="flat" cmpd="sng" algn="ctr">
        <a:solidFill>
          <a:srgbClr val="000000">
            <a:lumMod val="15000"/>
            <a:lumOff val="85000"/>
          </a:srgb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rgbClr val="000000"/>
    </cs:fontRef>
    <cs:spPr>
      <a:solidFill>
        <a:sysClr val="window" lastClr="FFFFFF"/>
      </a:solidFill>
      <a:ln w="9525" cap="flat" cmpd="sng" algn="ctr">
        <a:solidFill>
          <a:srgbClr val="000000">
            <a:lumMod val="15000"/>
            <a:lumOff val="85000"/>
          </a:srgbClr>
        </a:solidFill>
        <a:round/>
      </a:ln>
    </cs:spPr>
    <cs:defRPr sz="1195" kern="1200"/>
  </cs:chartArea>
  <cs:dataLabel>
    <cs:lnRef idx="0"/>
    <cs:fillRef idx="0"/>
    <cs:effectRef idx="0"/>
    <cs:fontRef idx="minor">
      <a:srgbClr val="000000">
        <a:lumMod val="75000"/>
        <a:lumOff val="25000"/>
      </a:srgbClr>
    </cs:fontRef>
    <cs:defRPr sz="1195" kern="1200"/>
  </cs:dataLabel>
  <cs:dataLabelCallout>
    <cs:lnRef idx="0"/>
    <cs:fillRef idx="0"/>
    <cs:effectRef idx="0"/>
    <cs:fontRef idx="minor">
      <a:srgbClr val="000000">
        <a:lumMod val="65000"/>
        <a:lumOff val="35000"/>
      </a:srgbClr>
    </cs:fontRef>
    <cs:spPr>
      <a:solidFill>
        <a:sysClr val="window" lastClr="FFFFFF"/>
      </a:solidFill>
      <a:ln>
        <a:solidFill>
          <a:srgbClr val="000000">
            <a:lumMod val="25000"/>
            <a:lumOff val="75000"/>
          </a:srgb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rgbClr val="000000"/>
    </cs:fontRef>
    <cs:spPr>
      <a:ln w="19050">
        <a:solidFill>
          <a:sysClr val="window" lastClr="FFFFFF"/>
        </a:solidFill>
      </a:ln>
    </cs:spPr>
  </cs:dataPoint>
  <cs:dataPoint3D>
    <cs:lnRef idx="0"/>
    <cs:fillRef idx="1">
      <cs:styleClr val="auto"/>
    </cs:fillRef>
    <cs:effectRef idx="0"/>
    <cs:fontRef idx="minor">
      <a:srgbClr val="000000"/>
    </cs:fontRef>
    <cs:spPr>
      <a:ln w="25400">
        <a:solidFill>
          <a:sysClr val="window" lastClr="FFFFFF"/>
        </a:solidFill>
      </a:ln>
    </cs:spPr>
  </cs:dataPoint3D>
  <cs:dataPointLine>
    <cs:lnRef idx="0">
      <cs:styleClr val="auto"/>
    </cs:lnRef>
    <cs:fillRef idx="0"/>
    <cs:effectRef idx="0"/>
    <cs:fontRef idx="minor">
      <a:srgbClr val="000000"/>
    </cs:fontRef>
    <cs:spPr>
      <a:ln w="28575" cap="rnd">
        <a:solidFill>
          <a:srgbClr val="FFFFFF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rgbClr val="000000"/>
    </cs:fontRef>
    <cs:spPr>
      <a:ln w="9525">
        <a:solidFill>
          <a:srgbClr val="FFFFFF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rgbClr val="000000"/>
    </cs:fontRef>
    <cs:spPr>
      <a:ln w="9525" cap="rnd">
        <a:solidFill>
          <a:srgbClr val="FFFFFF"/>
        </a:solidFill>
        <a:round/>
      </a:ln>
    </cs:spPr>
  </cs:dataPointWireframe>
  <cs:dataTable>
    <cs:lnRef idx="0"/>
    <cs:fillRef idx="0"/>
    <cs:effectRef idx="0"/>
    <cs:fontRef idx="minor">
      <a:srgbClr val="000000">
        <a:lumMod val="65000"/>
        <a:lumOff val="35000"/>
      </a:srgbClr>
    </cs:fontRef>
    <cs:spPr>
      <a:noFill/>
      <a:ln w="9525" cap="flat" cmpd="sng" algn="ctr">
        <a:solidFill>
          <a:srgbClr val="000000">
            <a:lumMod val="15000"/>
            <a:lumOff val="85000"/>
          </a:srgbClr>
        </a:solidFill>
        <a:round/>
      </a:ln>
    </cs:spPr>
    <cs:defRPr sz="1195" kern="1200"/>
  </cs:dataTable>
  <cs:downBar>
    <cs:lnRef idx="0"/>
    <cs:fillRef idx="0"/>
    <cs:effectRef idx="0"/>
    <cs:fontRef idx="minor">
      <a:srgbClr val="000000"/>
    </cs:fontRef>
    <cs:spPr>
      <a:solidFill>
        <a:srgbClr val="000000">
          <a:lumMod val="75000"/>
          <a:lumOff val="25000"/>
        </a:srgbClr>
      </a:solidFill>
      <a:ln w="9525" cap="flat" cmpd="sng" algn="ctr">
        <a:solidFill>
          <a:srgbClr val="000000">
            <a:lumMod val="65000"/>
            <a:lumOff val="35000"/>
          </a:srgbClr>
        </a:solidFill>
        <a:round/>
      </a:ln>
    </cs:spPr>
  </cs:downBar>
  <cs:dropLine>
    <cs:lnRef idx="0"/>
    <cs:fillRef idx="0"/>
    <cs:effectRef idx="0"/>
    <cs:fontRef idx="minor">
      <a:srgbClr val="000000"/>
    </cs:fontRef>
    <cs:spPr>
      <a:ln w="9525" cap="flat" cmpd="sng" algn="ctr">
        <a:solidFill>
          <a:srgbClr val="000000">
            <a:lumMod val="35000"/>
            <a:lumOff val="65000"/>
          </a:srgbClr>
        </a:solidFill>
        <a:round/>
      </a:ln>
    </cs:spPr>
  </cs:dropLine>
  <cs:errorBar>
    <cs:lnRef idx="0"/>
    <cs:fillRef idx="0"/>
    <cs:effectRef idx="0"/>
    <cs:fontRef idx="minor">
      <a:srgbClr val="000000"/>
    </cs:fontRef>
    <cs:spPr>
      <a:ln w="9525" cap="flat" cmpd="sng" algn="ctr">
        <a:solidFill>
          <a:srgbClr val="000000">
            <a:lumMod val="65000"/>
            <a:lumOff val="35000"/>
          </a:srgbClr>
        </a:solidFill>
        <a:round/>
      </a:ln>
    </cs:spPr>
  </cs:errorBar>
  <cs:floor>
    <cs:lnRef idx="0"/>
    <cs:fillRef idx="0"/>
    <cs:effectRef idx="0"/>
    <cs:fontRef idx="minor">
      <a:srgbClr val="000000"/>
    </cs:fontRef>
    <cs:spPr>
      <a:noFill/>
      <a:ln>
        <a:noFill/>
      </a:ln>
    </cs:spPr>
  </cs:floor>
  <cs:gridlineMajor>
    <cs:lnRef idx="0"/>
    <cs:fillRef idx="0"/>
    <cs:effectRef idx="0"/>
    <cs:fontRef idx="minor">
      <a:srgbClr val="000000"/>
    </cs:fontRef>
    <cs:spPr>
      <a:ln w="9525" cap="flat" cmpd="sng" algn="ctr">
        <a:solidFill>
          <a:srgbClr val="000000">
            <a:lumMod val="15000"/>
            <a:lumOff val="85000"/>
          </a:srgbClr>
        </a:solidFill>
        <a:round/>
      </a:ln>
    </cs:spPr>
  </cs:gridlineMajor>
  <cs:gridlineMinor>
    <cs:lnRef idx="0"/>
    <cs:fillRef idx="0"/>
    <cs:effectRef idx="0"/>
    <cs:fontRef idx="minor">
      <a:srgbClr val="000000"/>
    </cs:fontRef>
    <cs:spPr>
      <a:ln w="9525" cap="flat" cmpd="sng" algn="ctr">
        <a:solidFill>
          <a:srgbClr val="000000">
            <a:lumMod val="5000"/>
            <a:lumOff val="95000"/>
          </a:srgbClr>
        </a:solidFill>
        <a:round/>
      </a:ln>
    </cs:spPr>
  </cs:gridlineMinor>
  <cs:hiLoLine>
    <cs:lnRef idx="0"/>
    <cs:fillRef idx="0"/>
    <cs:effectRef idx="0"/>
    <cs:fontRef idx="minor">
      <a:srgbClr val="000000"/>
    </cs:fontRef>
    <cs:spPr>
      <a:ln w="9525" cap="flat" cmpd="sng" algn="ctr">
        <a:solidFill>
          <a:srgbClr val="000000">
            <a:lumMod val="50000"/>
            <a:lumOff val="50000"/>
          </a:srgbClr>
        </a:solidFill>
        <a:round/>
      </a:ln>
    </cs:spPr>
  </cs:hiLoLine>
  <cs:leaderLine>
    <cs:lnRef idx="0"/>
    <cs:fillRef idx="0"/>
    <cs:effectRef idx="0"/>
    <cs:fontRef idx="minor">
      <a:srgbClr val="000000"/>
    </cs:fontRef>
    <cs:spPr>
      <a:ln w="9525" cap="flat" cmpd="sng" algn="ctr">
        <a:solidFill>
          <a:srgbClr val="000000">
            <a:lumMod val="35000"/>
            <a:lumOff val="65000"/>
          </a:srgbClr>
        </a:solidFill>
        <a:round/>
      </a:ln>
    </cs:spPr>
  </cs:leaderLine>
  <cs:legend>
    <cs:lnRef idx="0"/>
    <cs:fillRef idx="0"/>
    <cs:effectRef idx="0"/>
    <cs:fontRef idx="minor">
      <a:srgbClr val="000000">
        <a:lumMod val="65000"/>
        <a:lumOff val="35000"/>
      </a:srgbClr>
    </cs:fontRef>
    <cs:defRPr sz="1195" kern="1200"/>
  </cs:legend>
  <cs:plotArea mods="allowNoFillOverride allowNoLineOverride">
    <cs:lnRef idx="0"/>
    <cs:fillRef idx="0"/>
    <cs:effectRef idx="0"/>
    <cs:fontRef idx="minor">
      <a:srgbClr val="000000"/>
    </cs:fontRef>
  </cs:plotArea>
  <cs:plotArea3D mods="allowNoFillOverride allowNoLineOverride">
    <cs:lnRef idx="0"/>
    <cs:fillRef idx="0"/>
    <cs:effectRef idx="0"/>
    <cs:fontRef idx="minor">
      <a:srgbClr val="000000"/>
    </cs:fontRef>
  </cs:plotArea3D>
  <cs:seriesAxis>
    <cs:lnRef idx="0"/>
    <cs:fillRef idx="0"/>
    <cs:effectRef idx="0"/>
    <cs:fontRef idx="minor">
      <a:srgbClr val="000000">
        <a:lumMod val="65000"/>
        <a:lumOff val="35000"/>
      </a:srgbClr>
    </cs:fontRef>
    <cs:defRPr sz="1195" kern="1200"/>
  </cs:seriesAxis>
  <cs:seriesLine>
    <cs:lnRef idx="0"/>
    <cs:fillRef idx="0"/>
    <cs:effectRef idx="0"/>
    <cs:fontRef idx="minor">
      <a:srgbClr val="000000"/>
    </cs:fontRef>
    <cs:spPr>
      <a:ln w="9525" cap="flat" cmpd="sng" algn="ctr">
        <a:solidFill>
          <a:srgbClr val="000000">
            <a:lumMod val="35000"/>
            <a:lumOff val="65000"/>
          </a:srgbClr>
        </a:solidFill>
        <a:round/>
      </a:ln>
    </cs:spPr>
  </cs:seriesLine>
  <cs:title>
    <cs:lnRef idx="0"/>
    <cs:fillRef idx="0"/>
    <cs:effectRef idx="0"/>
    <cs:fontRef idx="minor">
      <a:srgbClr val="000000">
        <a:lumMod val="65000"/>
        <a:lumOff val="35000"/>
      </a:srgb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rgbClr val="000000"/>
    </cs:fontRef>
    <cs:spPr>
      <a:ln w="19050" cap="rnd">
        <a:solidFill>
          <a:srgbClr val="FFFFFF"/>
        </a:solidFill>
        <a:prstDash val="sysDot"/>
      </a:ln>
    </cs:spPr>
  </cs:trendline>
  <cs:trendlineLabel>
    <cs:lnRef idx="0"/>
    <cs:fillRef idx="0"/>
    <cs:effectRef idx="0"/>
    <cs:fontRef idx="minor">
      <a:srgbClr val="000000">
        <a:lumMod val="65000"/>
        <a:lumOff val="35000"/>
      </a:srgbClr>
    </cs:fontRef>
    <cs:defRPr sz="1195" kern="1200"/>
  </cs:trendlineLabel>
  <cs:upBar>
    <cs:lnRef idx="0"/>
    <cs:fillRef idx="0"/>
    <cs:effectRef idx="0"/>
    <cs:fontRef idx="minor">
      <a:srgbClr val="000000"/>
    </cs:fontRef>
    <cs:spPr>
      <a:solidFill>
        <a:sysClr val="window" lastClr="FFFFFF"/>
      </a:solidFill>
      <a:ln w="9525" cap="flat" cmpd="sng" algn="ctr">
        <a:solidFill>
          <a:srgbClr val="000000">
            <a:lumMod val="65000"/>
            <a:lumOff val="35000"/>
          </a:srgbClr>
        </a:solidFill>
        <a:round/>
      </a:ln>
    </cs:spPr>
  </cs:upBar>
  <cs:valueAxis>
    <cs:lnRef idx="0"/>
    <cs:fillRef idx="0"/>
    <cs:effectRef idx="0"/>
    <cs:fontRef idx="minor">
      <a:srgbClr val="000000">
        <a:lumMod val="65000"/>
        <a:lumOff val="35000"/>
      </a:srgbClr>
    </cs:fontRef>
    <cs:defRPr sz="1195" kern="1200"/>
  </cs:valueAxis>
  <cs:wall>
    <cs:lnRef idx="0"/>
    <cs:fillRef idx="0"/>
    <cs:effectRef idx="0"/>
    <cs:fontRef idx="minor">
      <a:srgbClr val="000000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57118-9169-4A76-A7DA-0A875F5E5C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3DE6E-E231-47A3-9E05-763C4C22C13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5" y="365127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7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5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5" y="2505077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9" y="987428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D81D40A-B933-465E-9F2B-01AED5A537F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1A45D48-9E02-4087-98A0-90B5F49F96B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6.png"/><Relationship Id="rId2" Type="http://schemas.openxmlformats.org/officeDocument/2006/relationships/tags" Target="../tags/tag3.xml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3" Type="http://schemas.openxmlformats.org/officeDocument/2006/relationships/slideLayout" Target="../slideLayouts/slideLayout12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4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3" Type="http://schemas.openxmlformats.org/officeDocument/2006/relationships/slideLayout" Target="../slideLayouts/slideLayout12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7" Type="http://schemas.openxmlformats.org/officeDocument/2006/relationships/slideLayout" Target="../slideLayouts/slideLayout12.xml"/><Relationship Id="rId26" Type="http://schemas.openxmlformats.org/officeDocument/2006/relationships/tags" Target="../tags/tag53.xml"/><Relationship Id="rId25" Type="http://schemas.openxmlformats.org/officeDocument/2006/relationships/tags" Target="../tags/tag52.xml"/><Relationship Id="rId24" Type="http://schemas.openxmlformats.org/officeDocument/2006/relationships/tags" Target="../tags/tag51.xml"/><Relationship Id="rId23" Type="http://schemas.openxmlformats.org/officeDocument/2006/relationships/tags" Target="../tags/tag50.xml"/><Relationship Id="rId22" Type="http://schemas.openxmlformats.org/officeDocument/2006/relationships/tags" Target="../tags/tag49.xml"/><Relationship Id="rId21" Type="http://schemas.openxmlformats.org/officeDocument/2006/relationships/tags" Target="../tags/tag48.xml"/><Relationship Id="rId20" Type="http://schemas.openxmlformats.org/officeDocument/2006/relationships/tags" Target="../tags/tag47.xml"/><Relationship Id="rId2" Type="http://schemas.openxmlformats.org/officeDocument/2006/relationships/tags" Target="../tags/tag29.xml"/><Relationship Id="rId19" Type="http://schemas.openxmlformats.org/officeDocument/2006/relationships/tags" Target="../tags/tag46.xml"/><Relationship Id="rId18" Type="http://schemas.openxmlformats.org/officeDocument/2006/relationships/tags" Target="../tags/tag45.xml"/><Relationship Id="rId17" Type="http://schemas.openxmlformats.org/officeDocument/2006/relationships/tags" Target="../tags/tag44.xml"/><Relationship Id="rId16" Type="http://schemas.openxmlformats.org/officeDocument/2006/relationships/tags" Target="../tags/tag4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tags" Target="../tags/tag28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8" Type="http://schemas.openxmlformats.org/officeDocument/2006/relationships/slideLayout" Target="../slideLayouts/slideLayout12.xml"/><Relationship Id="rId17" Type="http://schemas.openxmlformats.org/officeDocument/2006/relationships/tags" Target="../tags/tag70.xml"/><Relationship Id="rId16" Type="http://schemas.openxmlformats.org/officeDocument/2006/relationships/tags" Target="../tags/tag69.xml"/><Relationship Id="rId15" Type="http://schemas.openxmlformats.org/officeDocument/2006/relationships/tags" Target="../tags/tag68.xml"/><Relationship Id="rId14" Type="http://schemas.openxmlformats.org/officeDocument/2006/relationships/tags" Target="../tags/tag67.xml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tags" Target="../tags/tag54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71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0" Type="http://schemas.openxmlformats.org/officeDocument/2006/relationships/slideLayout" Target="../slideLayouts/slideLayout12.xml"/><Relationship Id="rId2" Type="http://schemas.openxmlformats.org/officeDocument/2006/relationships/tags" Target="../tags/tag73.xml"/><Relationship Id="rId19" Type="http://schemas.openxmlformats.org/officeDocument/2006/relationships/tags" Target="../tags/tag90.xml"/><Relationship Id="rId18" Type="http://schemas.openxmlformats.org/officeDocument/2006/relationships/tags" Target="../tags/tag89.xml"/><Relationship Id="rId17" Type="http://schemas.openxmlformats.org/officeDocument/2006/relationships/tags" Target="../tags/tag88.xml"/><Relationship Id="rId16" Type="http://schemas.openxmlformats.org/officeDocument/2006/relationships/tags" Target="../tags/tag87.xml"/><Relationship Id="rId15" Type="http://schemas.openxmlformats.org/officeDocument/2006/relationships/tags" Target="../tags/tag86.xml"/><Relationship Id="rId14" Type="http://schemas.openxmlformats.org/officeDocument/2006/relationships/tags" Target="../tags/tag85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tags" Target="../tags/tag72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6" Type="http://schemas.openxmlformats.org/officeDocument/2006/relationships/slideLayout" Target="../slideLayouts/slideLayout12.xml"/><Relationship Id="rId25" Type="http://schemas.openxmlformats.org/officeDocument/2006/relationships/image" Target="../media/image17.png"/><Relationship Id="rId24" Type="http://schemas.openxmlformats.org/officeDocument/2006/relationships/tags" Target="../tags/tag113.xml"/><Relationship Id="rId23" Type="http://schemas.openxmlformats.org/officeDocument/2006/relationships/tags" Target="../tags/tag112.xml"/><Relationship Id="rId22" Type="http://schemas.openxmlformats.org/officeDocument/2006/relationships/tags" Target="../tags/tag111.xml"/><Relationship Id="rId21" Type="http://schemas.openxmlformats.org/officeDocument/2006/relationships/tags" Target="../tags/tag110.xml"/><Relationship Id="rId20" Type="http://schemas.openxmlformats.org/officeDocument/2006/relationships/tags" Target="../tags/tag109.xml"/><Relationship Id="rId2" Type="http://schemas.openxmlformats.org/officeDocument/2006/relationships/tags" Target="../tags/tag91.xml"/><Relationship Id="rId19" Type="http://schemas.openxmlformats.org/officeDocument/2006/relationships/tags" Target="../tags/tag108.xml"/><Relationship Id="rId18" Type="http://schemas.openxmlformats.org/officeDocument/2006/relationships/tags" Target="../tags/tag107.xml"/><Relationship Id="rId17" Type="http://schemas.openxmlformats.org/officeDocument/2006/relationships/tags" Target="../tags/tag106.xml"/><Relationship Id="rId16" Type="http://schemas.openxmlformats.org/officeDocument/2006/relationships/tags" Target="../tags/tag105.xml"/><Relationship Id="rId15" Type="http://schemas.openxmlformats.org/officeDocument/2006/relationships/tags" Target="../tags/tag104.xml"/><Relationship Id="rId14" Type="http://schemas.openxmlformats.org/officeDocument/2006/relationships/tags" Target="../tags/tag103.xml"/><Relationship Id="rId13" Type="http://schemas.openxmlformats.org/officeDocument/2006/relationships/tags" Target="../tags/tag102.xml"/><Relationship Id="rId12" Type="http://schemas.openxmlformats.org/officeDocument/2006/relationships/tags" Target="../tags/tag101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.png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5543581" y="1426900"/>
            <a:ext cx="1048148" cy="903577"/>
          </a:xfrm>
          <a:prstGeom prst="triangle">
            <a:avLst/>
          </a:prstGeom>
          <a:noFill/>
          <a:ln>
            <a:solidFill>
              <a:srgbClr val="FF9F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 rot="3603673">
            <a:off x="5672558" y="1518669"/>
            <a:ext cx="1048150" cy="90357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61590" y="3157472"/>
            <a:ext cx="5270089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3735" dirty="0">
                <a:solidFill>
                  <a:prstClr val="white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推荐系统之召回、精排</a:t>
            </a:r>
            <a:endParaRPr lang="zh-CN" altLang="en-US" sz="3735" dirty="0">
              <a:solidFill>
                <a:prstClr val="white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890686" y="3881589"/>
            <a:ext cx="6410632" cy="0"/>
          </a:xfrm>
          <a:prstGeom prst="line">
            <a:avLst/>
          </a:prstGeom>
          <a:ln>
            <a:solidFill>
              <a:srgbClr val="FF9F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263899" y="3986623"/>
            <a:ext cx="366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zh-CN" alt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八斗学院</a:t>
            </a:r>
            <a:endParaRPr lang="zh-CN" altLang="en-US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 rot="5400000">
            <a:off x="1992824" y="3706744"/>
            <a:ext cx="426064" cy="726697"/>
            <a:chOff x="1101213" y="3274809"/>
            <a:chExt cx="319548" cy="545023"/>
          </a:xfrm>
        </p:grpSpPr>
        <p:sp>
          <p:nvSpPr>
            <p:cNvPr id="21" name="直角三角形 20"/>
            <p:cNvSpPr/>
            <p:nvPr/>
          </p:nvSpPr>
          <p:spPr>
            <a:xfrm>
              <a:off x="1101213" y="3274809"/>
              <a:ext cx="167148" cy="392623"/>
            </a:xfrm>
            <a:prstGeom prst="rtTriangle">
              <a:avLst/>
            </a:prstGeom>
            <a:solidFill>
              <a:srgbClr val="9F6B9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直角三角形 21"/>
            <p:cNvSpPr/>
            <p:nvPr/>
          </p:nvSpPr>
          <p:spPr>
            <a:xfrm rot="2483513">
              <a:off x="1253613" y="3427209"/>
              <a:ext cx="167148" cy="392623"/>
            </a:xfrm>
            <a:prstGeom prst="rtTriangle">
              <a:avLst/>
            </a:prstGeom>
            <a:solidFill>
              <a:srgbClr val="45A73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rot="16200000">
            <a:off x="9717317" y="3305208"/>
            <a:ext cx="426064" cy="726697"/>
            <a:chOff x="1101213" y="3274809"/>
            <a:chExt cx="319548" cy="545023"/>
          </a:xfrm>
        </p:grpSpPr>
        <p:sp>
          <p:nvSpPr>
            <p:cNvPr id="27" name="直角三角形 26"/>
            <p:cNvSpPr/>
            <p:nvPr/>
          </p:nvSpPr>
          <p:spPr>
            <a:xfrm>
              <a:off x="1101213" y="3274809"/>
              <a:ext cx="167148" cy="392623"/>
            </a:xfrm>
            <a:prstGeom prst="rtTriangle">
              <a:avLst/>
            </a:prstGeom>
            <a:solidFill>
              <a:srgbClr val="EB675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直角三角形 27"/>
            <p:cNvSpPr/>
            <p:nvPr/>
          </p:nvSpPr>
          <p:spPr>
            <a:xfrm rot="2483513">
              <a:off x="1253613" y="3427209"/>
              <a:ext cx="167148" cy="392623"/>
            </a:xfrm>
            <a:prstGeom prst="rtTriangle">
              <a:avLst/>
            </a:prstGeom>
            <a:solidFill>
              <a:srgbClr val="FF9F03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5" name="直接连接符 34"/>
          <p:cNvCxnSpPr/>
          <p:nvPr/>
        </p:nvCxnSpPr>
        <p:spPr>
          <a:xfrm flipH="1">
            <a:off x="1834212" y="1970459"/>
            <a:ext cx="1056473" cy="1799696"/>
          </a:xfrm>
          <a:prstGeom prst="line">
            <a:avLst/>
          </a:prstGeom>
          <a:ln>
            <a:solidFill>
              <a:srgbClr val="9F6B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2797678" y="666308"/>
            <a:ext cx="1181065" cy="2011939"/>
          </a:xfrm>
          <a:prstGeom prst="line">
            <a:avLst/>
          </a:prstGeom>
          <a:ln>
            <a:solidFill>
              <a:srgbClr val="45A7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8223650" y="4079924"/>
            <a:ext cx="1056473" cy="1799696"/>
          </a:xfrm>
          <a:prstGeom prst="line">
            <a:avLst/>
          </a:prstGeom>
          <a:ln>
            <a:solidFill>
              <a:srgbClr val="EB67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9301318" y="2239428"/>
            <a:ext cx="1409229" cy="2400616"/>
          </a:xfrm>
          <a:prstGeom prst="line">
            <a:avLst/>
          </a:prstGeom>
          <a:ln>
            <a:solidFill>
              <a:srgbClr val="EBB3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72005" y="440055"/>
            <a:ext cx="80473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  <a:sym typeface="+mn-ea"/>
              </a:rPr>
              <a:t>基于协同过滤：分为基于用户的协同过滤和基于物品的协同过滤两条召回路。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121410" y="2305685"/>
            <a:ext cx="1147445" cy="918845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李四</a:t>
            </a:r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345180" y="2439670"/>
            <a:ext cx="1185545" cy="589280"/>
          </a:xfrm>
          <a:prstGeom prst="roundRect">
            <a:avLst/>
          </a:prstGeom>
          <a:solidFill>
            <a:schemeClr val="bg2">
              <a:lumMod val="9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物品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1111885" y="3585845"/>
            <a:ext cx="1147445" cy="918845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王五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11885" y="4860925"/>
            <a:ext cx="1147445" cy="918845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刘能</a:t>
            </a:r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345180" y="3644900"/>
            <a:ext cx="1265555" cy="806450"/>
          </a:xfrm>
          <a:prstGeom prst="roundRect">
            <a:avLst/>
          </a:prstGeom>
          <a:solidFill>
            <a:schemeClr val="bg2">
              <a:lumMod val="9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/>
              <a:t>物品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3345180" y="5048885"/>
            <a:ext cx="1272540" cy="671195"/>
          </a:xfrm>
          <a:prstGeom prst="roundRect">
            <a:avLst/>
          </a:prstGeom>
          <a:solidFill>
            <a:schemeClr val="bg2">
              <a:lumMod val="9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/>
              <a:t>物品</a:t>
            </a:r>
            <a:r>
              <a:rPr lang="en-US" altLang="zh-CN"/>
              <a:t>3</a:t>
            </a:r>
            <a:endParaRPr lang="en-US" altLang="zh-CN"/>
          </a:p>
        </p:txBody>
      </p:sp>
      <p:cxnSp>
        <p:nvCxnSpPr>
          <p:cNvPr id="3" name="直接箭头连接符 2"/>
          <p:cNvCxnSpPr>
            <a:stCxn id="25" idx="3"/>
            <a:endCxn id="4" idx="1"/>
          </p:cNvCxnSpPr>
          <p:nvPr/>
        </p:nvCxnSpPr>
        <p:spPr>
          <a:xfrm flipV="1">
            <a:off x="2268855" y="2734310"/>
            <a:ext cx="1076325" cy="3111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>
            <a:stCxn id="25" idx="3"/>
            <a:endCxn id="8" idx="1"/>
          </p:cNvCxnSpPr>
          <p:nvPr/>
        </p:nvCxnSpPr>
        <p:spPr>
          <a:xfrm>
            <a:off x="2268855" y="2765425"/>
            <a:ext cx="1076325" cy="128270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5" idx="3"/>
          </p:cNvCxnSpPr>
          <p:nvPr/>
        </p:nvCxnSpPr>
        <p:spPr>
          <a:xfrm flipV="1">
            <a:off x="2259330" y="2771140"/>
            <a:ext cx="1045845" cy="127444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2268855" y="3997960"/>
            <a:ext cx="1066165" cy="4762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3"/>
            <a:endCxn id="9" idx="1"/>
          </p:cNvCxnSpPr>
          <p:nvPr/>
        </p:nvCxnSpPr>
        <p:spPr>
          <a:xfrm>
            <a:off x="2259330" y="4045585"/>
            <a:ext cx="1085850" cy="133921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6" idx="3"/>
          </p:cNvCxnSpPr>
          <p:nvPr/>
        </p:nvCxnSpPr>
        <p:spPr>
          <a:xfrm>
            <a:off x="2259330" y="5320665"/>
            <a:ext cx="1079500" cy="3238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14"/>
          <p:cNvCxnSpPr>
            <a:stCxn id="9" idx="3"/>
            <a:endCxn id="25" idx="0"/>
          </p:cNvCxnSpPr>
          <p:nvPr/>
        </p:nvCxnSpPr>
        <p:spPr>
          <a:xfrm flipH="1" flipV="1">
            <a:off x="1695450" y="2305685"/>
            <a:ext cx="2922270" cy="3079115"/>
          </a:xfrm>
          <a:prstGeom prst="curvedConnector4">
            <a:avLst>
              <a:gd name="adj1" fmla="val -8149"/>
              <a:gd name="adj2" fmla="val 107734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685925" y="1031875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用户的协同过滤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284210" y="1031875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物品的协同过滤</a:t>
            </a: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415530" y="2003425"/>
            <a:ext cx="1147445" cy="918845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李四</a:t>
            </a:r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9648825" y="2137410"/>
            <a:ext cx="1185545" cy="589280"/>
          </a:xfrm>
          <a:prstGeom prst="roundRect">
            <a:avLst/>
          </a:prstGeom>
          <a:solidFill>
            <a:schemeClr val="bg2">
              <a:lumMod val="9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物品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0" name="矩形 19"/>
          <p:cNvSpPr/>
          <p:nvPr/>
        </p:nvSpPr>
        <p:spPr>
          <a:xfrm>
            <a:off x="7415530" y="3283585"/>
            <a:ext cx="1147445" cy="918845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王五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415530" y="4558665"/>
            <a:ext cx="1147445" cy="918845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刘能</a:t>
            </a:r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9648825" y="3342640"/>
            <a:ext cx="1265555" cy="806450"/>
          </a:xfrm>
          <a:prstGeom prst="roundRect">
            <a:avLst/>
          </a:prstGeom>
          <a:solidFill>
            <a:schemeClr val="bg2">
              <a:lumMod val="9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/>
              <a:t>物品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23" name="圆角矩形 22"/>
          <p:cNvSpPr/>
          <p:nvPr/>
        </p:nvSpPr>
        <p:spPr>
          <a:xfrm>
            <a:off x="9648825" y="4746625"/>
            <a:ext cx="1272540" cy="671195"/>
          </a:xfrm>
          <a:prstGeom prst="roundRect">
            <a:avLst/>
          </a:prstGeom>
          <a:solidFill>
            <a:schemeClr val="bg2">
              <a:lumMod val="9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/>
              <a:t>物品</a:t>
            </a:r>
            <a:r>
              <a:rPr lang="en-US" altLang="zh-CN"/>
              <a:t>3</a:t>
            </a:r>
            <a:endParaRPr lang="en-US" altLang="zh-CN"/>
          </a:p>
        </p:txBody>
      </p:sp>
      <p:cxnSp>
        <p:nvCxnSpPr>
          <p:cNvPr id="32" name="直接箭头连接符 31"/>
          <p:cNvCxnSpPr>
            <a:stCxn id="19" idx="1"/>
            <a:endCxn id="18" idx="3"/>
          </p:cNvCxnSpPr>
          <p:nvPr/>
        </p:nvCxnSpPr>
        <p:spPr>
          <a:xfrm flipH="1">
            <a:off x="8562975" y="2432050"/>
            <a:ext cx="1085850" cy="3111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9" idx="1"/>
            <a:endCxn id="20" idx="3"/>
          </p:cNvCxnSpPr>
          <p:nvPr/>
        </p:nvCxnSpPr>
        <p:spPr>
          <a:xfrm flipH="1">
            <a:off x="8562975" y="2432050"/>
            <a:ext cx="1085850" cy="131127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2" idx="1"/>
          </p:cNvCxnSpPr>
          <p:nvPr/>
        </p:nvCxnSpPr>
        <p:spPr>
          <a:xfrm flipH="1" flipV="1">
            <a:off x="8576310" y="2496185"/>
            <a:ext cx="1072515" cy="124968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 flipV="1">
            <a:off x="8576310" y="3736975"/>
            <a:ext cx="1053465" cy="635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endCxn id="21" idx="3"/>
          </p:cNvCxnSpPr>
          <p:nvPr/>
        </p:nvCxnSpPr>
        <p:spPr>
          <a:xfrm flipH="1">
            <a:off x="8562975" y="3756660"/>
            <a:ext cx="1066800" cy="126174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23" idx="1"/>
            <a:endCxn id="21" idx="3"/>
          </p:cNvCxnSpPr>
          <p:nvPr/>
        </p:nvCxnSpPr>
        <p:spPr>
          <a:xfrm flipH="1" flipV="1">
            <a:off x="8562975" y="5018405"/>
            <a:ext cx="1085850" cy="6413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线连接符 38"/>
          <p:cNvCxnSpPr>
            <a:stCxn id="19" idx="0"/>
            <a:endCxn id="21" idx="2"/>
          </p:cNvCxnSpPr>
          <p:nvPr/>
        </p:nvCxnSpPr>
        <p:spPr>
          <a:xfrm rot="16200000" flipH="1" flipV="1">
            <a:off x="7445375" y="2681605"/>
            <a:ext cx="3340100" cy="2252345"/>
          </a:xfrm>
          <a:prstGeom prst="curvedConnector5">
            <a:avLst>
              <a:gd name="adj1" fmla="val -7139"/>
              <a:gd name="adj2" fmla="val -81801"/>
              <a:gd name="adj3" fmla="val 107120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36215" y="502920"/>
            <a:ext cx="64376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  <a:sym typeface="+mn-ea"/>
              </a:rPr>
              <a:t>热度召回：根据新闻的曝光量，点击量，已经点击率做筛选，三者均满足要求的新闻进入新闻热度池 ，作为热度召回的来源，热度池需要实时维护更新。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69235" y="2862580"/>
            <a:ext cx="1147445" cy="918845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李四</a:t>
            </a:r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769235" y="4069715"/>
            <a:ext cx="1147445" cy="918845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IG</a:t>
            </a:r>
            <a:r>
              <a:rPr lang="zh-CN" altLang="en-US"/>
              <a:t>冲鸭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769235" y="5202555"/>
            <a:ext cx="1147445" cy="918845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xx</a:t>
            </a:r>
            <a:r>
              <a:rPr lang="zh-CN" altLang="en-US"/>
              <a:t>娱乐新闻</a:t>
            </a:r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4391660" y="4125595"/>
            <a:ext cx="1941830" cy="862965"/>
          </a:xfrm>
          <a:prstGeom prst="roundRect">
            <a:avLst/>
          </a:prstGeom>
          <a:solidFill>
            <a:schemeClr val="bg2">
              <a:lumMod val="9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标签：游戏</a:t>
            </a:r>
            <a:endParaRPr lang="zh-CN" altLang="en-US"/>
          </a:p>
          <a:p>
            <a:pPr algn="ctr"/>
            <a:r>
              <a:rPr lang="zh-CN" altLang="en-US"/>
              <a:t>曝光：</a:t>
            </a:r>
            <a:r>
              <a:rPr lang="en-US" altLang="zh-CN"/>
              <a:t>1000</a:t>
            </a:r>
            <a:r>
              <a:rPr lang="zh-CN" altLang="en-US"/>
              <a:t>万</a:t>
            </a:r>
            <a:endParaRPr lang="zh-CN" altLang="en-US"/>
          </a:p>
          <a:p>
            <a:pPr algn="ctr"/>
            <a:r>
              <a:rPr lang="zh-CN" altLang="en-US"/>
              <a:t>点击：</a:t>
            </a:r>
            <a:r>
              <a:rPr lang="en-US" altLang="zh-CN"/>
              <a:t>700w</a:t>
            </a:r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4391660" y="5203190"/>
            <a:ext cx="1548130" cy="918845"/>
          </a:xfrm>
          <a:prstGeom prst="roundRect">
            <a:avLst/>
          </a:prstGeom>
          <a:solidFill>
            <a:schemeClr val="bg2">
              <a:lumMod val="9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标签：娱乐</a:t>
            </a:r>
            <a:endParaRPr lang="zh-CN" altLang="en-US"/>
          </a:p>
          <a:p>
            <a:pPr algn="ctr"/>
            <a:r>
              <a:rPr lang="zh-CN" altLang="en-US"/>
              <a:t>曝光：</a:t>
            </a:r>
            <a:r>
              <a:rPr lang="en-US" altLang="zh-CN"/>
              <a:t>500w</a:t>
            </a:r>
            <a:endParaRPr lang="en-US" altLang="zh-CN"/>
          </a:p>
          <a:p>
            <a:pPr algn="ctr"/>
            <a:r>
              <a:rPr lang="zh-CN" altLang="en-US"/>
              <a:t>点击：</a:t>
            </a:r>
            <a:r>
              <a:rPr lang="en-US" altLang="zh-CN"/>
              <a:t>300w.</a:t>
            </a:r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6607810" y="4199255"/>
            <a:ext cx="1941830" cy="862965"/>
          </a:xfrm>
          <a:prstGeom prst="roundRect">
            <a:avLst/>
          </a:prstGeom>
          <a:solidFill>
            <a:schemeClr val="bg2">
              <a:lumMod val="9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热度：</a:t>
            </a:r>
            <a:r>
              <a:rPr lang="en-US" altLang="zh-CN"/>
              <a:t>1</a:t>
            </a:r>
            <a:r>
              <a:rPr lang="en-US" altLang="zh-CN"/>
              <a:t>.0</a:t>
            </a:r>
            <a:endParaRPr lang="en-US" altLang="zh-CN"/>
          </a:p>
        </p:txBody>
      </p:sp>
      <p:sp>
        <p:nvSpPr>
          <p:cNvPr id="36" name="圆角矩形 35"/>
          <p:cNvSpPr/>
          <p:nvPr/>
        </p:nvSpPr>
        <p:spPr>
          <a:xfrm>
            <a:off x="6647180" y="5258435"/>
            <a:ext cx="1941830" cy="862965"/>
          </a:xfrm>
          <a:prstGeom prst="roundRect">
            <a:avLst/>
          </a:prstGeom>
          <a:solidFill>
            <a:schemeClr val="bg2">
              <a:lumMod val="9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热度：</a:t>
            </a:r>
            <a:r>
              <a:rPr lang="en-US" altLang="zh-CN"/>
              <a:t>0.9</a:t>
            </a:r>
            <a:endParaRPr lang="en-US" altLang="zh-CN"/>
          </a:p>
        </p:txBody>
      </p:sp>
      <p:sp>
        <p:nvSpPr>
          <p:cNvPr id="40" name="圆角矩形 39"/>
          <p:cNvSpPr/>
          <p:nvPr/>
        </p:nvSpPr>
        <p:spPr>
          <a:xfrm>
            <a:off x="6285865" y="1793875"/>
            <a:ext cx="2037080" cy="2049145"/>
          </a:xfrm>
          <a:prstGeom prst="roundRect">
            <a:avLst/>
          </a:prstGeom>
          <a:solidFill>
            <a:schemeClr val="bg2">
              <a:lumMod val="9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1" name="圆角矩形 40"/>
          <p:cNvSpPr/>
          <p:nvPr/>
        </p:nvSpPr>
        <p:spPr>
          <a:xfrm>
            <a:off x="6333490" y="1842770"/>
            <a:ext cx="1941830" cy="862965"/>
          </a:xfrm>
          <a:prstGeom prst="roundRect">
            <a:avLst/>
          </a:prstGeom>
          <a:solidFill>
            <a:schemeClr val="bg2">
              <a:lumMod val="9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热门新闻：</a:t>
            </a:r>
            <a:r>
              <a:rPr lang="en-US" altLang="zh-CN"/>
              <a:t>IG theshy </a:t>
            </a:r>
            <a:r>
              <a:rPr lang="zh-CN" altLang="en-US"/>
              <a:t>天神下凡</a:t>
            </a:r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2372360" y="1793875"/>
            <a:ext cx="1941830" cy="862965"/>
          </a:xfrm>
          <a:prstGeom prst="roundRect">
            <a:avLst/>
          </a:prstGeom>
          <a:solidFill>
            <a:schemeClr val="bg2">
              <a:lumMod val="9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游戏：</a:t>
            </a:r>
            <a:r>
              <a:rPr lang="en-US" altLang="zh-CN"/>
              <a:t>0.6</a:t>
            </a:r>
            <a:endParaRPr lang="zh-CN" altLang="en-US"/>
          </a:p>
          <a:p>
            <a:pPr algn="ctr"/>
            <a:r>
              <a:rPr lang="zh-CN" altLang="en-US"/>
              <a:t>娱乐：</a:t>
            </a:r>
            <a:r>
              <a:rPr lang="en-US" altLang="zh-CN"/>
              <a:t>0.2</a:t>
            </a:r>
            <a:endParaRPr lang="zh-CN" altLang="en-US"/>
          </a:p>
          <a:p>
            <a:pPr algn="ctr"/>
            <a:r>
              <a:rPr lang="zh-CN" altLang="en-US"/>
              <a:t>篮球：</a:t>
            </a:r>
            <a:r>
              <a:rPr lang="en-US" altLang="zh-CN"/>
              <a:t>0.1</a:t>
            </a:r>
            <a:endParaRPr lang="en-US" altLang="zh-CN"/>
          </a:p>
        </p:txBody>
      </p:sp>
      <p:sp>
        <p:nvSpPr>
          <p:cNvPr id="44" name="右大括号 43"/>
          <p:cNvSpPr/>
          <p:nvPr/>
        </p:nvSpPr>
        <p:spPr>
          <a:xfrm>
            <a:off x="9023350" y="4324350"/>
            <a:ext cx="685800" cy="1727200"/>
          </a:xfrm>
          <a:prstGeom prst="rightBrac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9871710" y="4846955"/>
            <a:ext cx="1193165" cy="704215"/>
          </a:xfrm>
          <a:prstGeom prst="roundRect">
            <a:avLst/>
          </a:prstGeom>
          <a:solidFill>
            <a:schemeClr val="bg2">
              <a:lumMod val="9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flink</a:t>
            </a:r>
            <a:r>
              <a:rPr lang="zh-CN" altLang="en-US"/>
              <a:t>、</a:t>
            </a:r>
            <a:r>
              <a:rPr lang="en-US" altLang="zh-CN"/>
              <a:t>streaming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85900" y="1896745"/>
            <a:ext cx="9105900" cy="41052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66365" y="642620"/>
            <a:ext cx="64376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  <a:sym typeface="+mn-ea"/>
              </a:rPr>
              <a:t>基于模型的召回：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youtube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dssm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fm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grapsage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23515" y="1049020"/>
            <a:ext cx="64376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  <a:sym typeface="+mn-ea"/>
              </a:rPr>
              <a:t>为什么引入模型召回：综合更多信息。每一路相当于一个单特征模型。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985010" y="901700"/>
            <a:ext cx="732663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chemeClr val="bg1"/>
                </a:solidFill>
                <a:sym typeface="+mn-ea"/>
              </a:rPr>
              <a:t>粗排融合：当多路召回结束后，每一路都会召回若干物品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,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且都有顺序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r>
              <a:rPr lang="zh-CN" altLang="en-US" dirty="0">
                <a:solidFill>
                  <a:schemeClr val="bg1"/>
                </a:solidFill>
                <a:sym typeface="+mn-ea"/>
              </a:rPr>
              <a:t>目的：如何将多路召回结果，融合为一个有序列表？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895475" y="2019935"/>
            <a:ext cx="2970530" cy="3460115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900045" y="2474595"/>
            <a:ext cx="1172210" cy="2552065"/>
            <a:chOff x="4855" y="3361"/>
            <a:chExt cx="1846" cy="4019"/>
          </a:xfrm>
        </p:grpSpPr>
        <p:sp>
          <p:nvSpPr>
            <p:cNvPr id="44" name="流程图: 可选过程 43"/>
            <p:cNvSpPr/>
            <p:nvPr/>
          </p:nvSpPr>
          <p:spPr>
            <a:xfrm>
              <a:off x="4855" y="3361"/>
              <a:ext cx="1846" cy="548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兴趣标签</a:t>
              </a:r>
              <a:endParaRPr lang="zh-CN" altLang="en-US" sz="1400"/>
            </a:p>
          </p:txBody>
        </p:sp>
        <p:sp>
          <p:nvSpPr>
            <p:cNvPr id="45" name="流程图: 可选过程 44"/>
            <p:cNvSpPr/>
            <p:nvPr/>
          </p:nvSpPr>
          <p:spPr>
            <a:xfrm>
              <a:off x="4855" y="4110"/>
              <a:ext cx="1846" cy="507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兴趣</a:t>
              </a:r>
              <a:r>
                <a:rPr lang="en-US" altLang="zh-CN" sz="1400"/>
                <a:t>topic</a:t>
              </a:r>
              <a:endParaRPr lang="en-US" altLang="zh-CN" sz="1400"/>
            </a:p>
          </p:txBody>
        </p:sp>
        <p:sp>
          <p:nvSpPr>
            <p:cNvPr id="46" name="流程图: 可选过程 45"/>
            <p:cNvSpPr/>
            <p:nvPr/>
          </p:nvSpPr>
          <p:spPr>
            <a:xfrm>
              <a:off x="4855" y="4796"/>
              <a:ext cx="1846" cy="507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兴趣实体</a:t>
              </a:r>
              <a:endParaRPr lang="zh-CN" altLang="en-US" sz="1400"/>
            </a:p>
          </p:txBody>
        </p:sp>
        <p:sp>
          <p:nvSpPr>
            <p:cNvPr id="47" name="流程图: 可选过程 46"/>
            <p:cNvSpPr/>
            <p:nvPr/>
          </p:nvSpPr>
          <p:spPr>
            <a:xfrm>
              <a:off x="4855" y="5481"/>
              <a:ext cx="1846" cy="507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协同过滤</a:t>
              </a:r>
              <a:endParaRPr lang="zh-CN" altLang="en-US" sz="1400"/>
            </a:p>
          </p:txBody>
        </p:sp>
        <p:sp>
          <p:nvSpPr>
            <p:cNvPr id="48" name="流程图: 可选过程 47"/>
            <p:cNvSpPr/>
            <p:nvPr/>
          </p:nvSpPr>
          <p:spPr>
            <a:xfrm>
              <a:off x="4855" y="6172"/>
              <a:ext cx="1846" cy="507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热门</a:t>
              </a:r>
              <a:endParaRPr lang="zh-CN" altLang="en-US" sz="1400"/>
            </a:p>
          </p:txBody>
        </p:sp>
        <p:sp>
          <p:nvSpPr>
            <p:cNvPr id="49" name="流程图: 可选过程 48"/>
            <p:cNvSpPr/>
            <p:nvPr/>
          </p:nvSpPr>
          <p:spPr>
            <a:xfrm>
              <a:off x="4855" y="6873"/>
              <a:ext cx="1846" cy="507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基于模型的</a:t>
              </a:r>
              <a:endParaRPr lang="zh-CN" altLang="en-US" sz="1400"/>
            </a:p>
          </p:txBody>
        </p:sp>
      </p:grpSp>
      <p:cxnSp>
        <p:nvCxnSpPr>
          <p:cNvPr id="50" name="直接箭头连接符 49"/>
          <p:cNvCxnSpPr/>
          <p:nvPr/>
        </p:nvCxnSpPr>
        <p:spPr>
          <a:xfrm flipV="1">
            <a:off x="4866005" y="2603500"/>
            <a:ext cx="1612900" cy="635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流程图: 可选过程 50"/>
          <p:cNvSpPr/>
          <p:nvPr/>
        </p:nvSpPr>
        <p:spPr>
          <a:xfrm>
            <a:off x="6478905" y="2432685"/>
            <a:ext cx="1172210" cy="3479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i1,i3,i10,i14</a:t>
            </a:r>
            <a:endParaRPr lang="en-US" altLang="zh-CN" sz="1400"/>
          </a:p>
        </p:txBody>
      </p:sp>
      <p:cxnSp>
        <p:nvCxnSpPr>
          <p:cNvPr id="54" name="直接箭头连接符 53"/>
          <p:cNvCxnSpPr/>
          <p:nvPr/>
        </p:nvCxnSpPr>
        <p:spPr>
          <a:xfrm flipV="1">
            <a:off x="4866005" y="3094990"/>
            <a:ext cx="1612900" cy="635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流程图: 可选过程 54"/>
          <p:cNvSpPr/>
          <p:nvPr/>
        </p:nvSpPr>
        <p:spPr>
          <a:xfrm>
            <a:off x="6478905" y="2924175"/>
            <a:ext cx="1508760" cy="3479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i5,i10,i11,i17,i20</a:t>
            </a:r>
            <a:endParaRPr lang="en-US" altLang="zh-CN" sz="1400"/>
          </a:p>
        </p:txBody>
      </p:sp>
      <p:cxnSp>
        <p:nvCxnSpPr>
          <p:cNvPr id="56" name="直接箭头连接符 55"/>
          <p:cNvCxnSpPr/>
          <p:nvPr/>
        </p:nvCxnSpPr>
        <p:spPr>
          <a:xfrm flipV="1">
            <a:off x="4866005" y="3530600"/>
            <a:ext cx="1612900" cy="635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流程图: 可选过程 56"/>
          <p:cNvSpPr/>
          <p:nvPr/>
        </p:nvSpPr>
        <p:spPr>
          <a:xfrm>
            <a:off x="6478905" y="3385820"/>
            <a:ext cx="963295" cy="32194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i0,i43,i50</a:t>
            </a:r>
            <a:endParaRPr lang="en-US" altLang="zh-CN" sz="1400"/>
          </a:p>
        </p:txBody>
      </p:sp>
      <p:cxnSp>
        <p:nvCxnSpPr>
          <p:cNvPr id="58" name="直接箭头连接符 57"/>
          <p:cNvCxnSpPr/>
          <p:nvPr/>
        </p:nvCxnSpPr>
        <p:spPr>
          <a:xfrm flipV="1">
            <a:off x="4866005" y="4849495"/>
            <a:ext cx="1612900" cy="635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流程图: 可选过程 58"/>
          <p:cNvSpPr/>
          <p:nvPr/>
        </p:nvSpPr>
        <p:spPr>
          <a:xfrm>
            <a:off x="6478905" y="4678680"/>
            <a:ext cx="1172210" cy="3479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i1,i3,i10,i14</a:t>
            </a:r>
            <a:endParaRPr lang="en-US" altLang="zh-CN" sz="1400"/>
          </a:p>
        </p:txBody>
      </p:sp>
      <p:cxnSp>
        <p:nvCxnSpPr>
          <p:cNvPr id="62" name="直接箭头连接符 61"/>
          <p:cNvCxnSpPr/>
          <p:nvPr/>
        </p:nvCxnSpPr>
        <p:spPr>
          <a:xfrm flipV="1">
            <a:off x="4866005" y="3965575"/>
            <a:ext cx="1612900" cy="635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流程图: 可选过程 62"/>
          <p:cNvSpPr/>
          <p:nvPr/>
        </p:nvSpPr>
        <p:spPr>
          <a:xfrm>
            <a:off x="6478905" y="3794760"/>
            <a:ext cx="1172210" cy="3479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i1,i3,i10,i14</a:t>
            </a:r>
            <a:endParaRPr lang="en-US" altLang="zh-CN" sz="1400"/>
          </a:p>
        </p:txBody>
      </p:sp>
      <p:cxnSp>
        <p:nvCxnSpPr>
          <p:cNvPr id="64" name="直接箭头连接符 63"/>
          <p:cNvCxnSpPr/>
          <p:nvPr/>
        </p:nvCxnSpPr>
        <p:spPr>
          <a:xfrm flipV="1">
            <a:off x="4866005" y="4417695"/>
            <a:ext cx="1612900" cy="635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流程图: 可选过程 64"/>
          <p:cNvSpPr/>
          <p:nvPr/>
        </p:nvSpPr>
        <p:spPr>
          <a:xfrm>
            <a:off x="6478905" y="4246880"/>
            <a:ext cx="1172210" cy="3479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i1,i3,i10,i14</a:t>
            </a:r>
            <a:endParaRPr lang="en-US" altLang="zh-CN"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20" y="2204720"/>
            <a:ext cx="9039225" cy="320992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764915" y="3314700"/>
            <a:ext cx="749300" cy="355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必须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669915" y="3314700"/>
            <a:ext cx="749300" cy="355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必须</a:t>
            </a: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7130415" y="3314700"/>
            <a:ext cx="946785" cy="355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非必须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785110" y="762000"/>
            <a:ext cx="589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chemeClr val="bg1"/>
                </a:solidFill>
                <a:sym typeface="+mn-ea"/>
              </a:rPr>
              <a:t>粗排融合：当多路召回结束后，每一路都会召回若干物品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81275" y="1428750"/>
            <a:ext cx="1478915" cy="508000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模型：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639060" y="450850"/>
            <a:ext cx="2240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chemeClr val="bg1"/>
                </a:solidFill>
                <a:sym typeface="+mn-ea"/>
              </a:rPr>
              <a:t>多路召回排序实例：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73090" y="1428750"/>
            <a:ext cx="2976880" cy="508000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a:0.8,b:0.7,c:0.5</a:t>
            </a:r>
            <a:endParaRPr lang="en-US" altLang="zh-CN"/>
          </a:p>
        </p:txBody>
      </p:sp>
      <p:cxnSp>
        <p:nvCxnSpPr>
          <p:cNvPr id="50" name="直接箭头连接符 49"/>
          <p:cNvCxnSpPr/>
          <p:nvPr/>
        </p:nvCxnSpPr>
        <p:spPr>
          <a:xfrm flipV="1">
            <a:off x="4060190" y="1679575"/>
            <a:ext cx="1612900" cy="635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581275" y="2241550"/>
            <a:ext cx="1478915" cy="508000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CB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673090" y="2241550"/>
            <a:ext cx="2976880" cy="508000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b:0.6,c:0.5,d:0.4</a:t>
            </a:r>
            <a:endParaRPr lang="en-US" altLang="zh-CN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4060190" y="2492375"/>
            <a:ext cx="1612900" cy="635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581275" y="3098800"/>
            <a:ext cx="1478915" cy="508000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实时：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673090" y="3098800"/>
            <a:ext cx="2976880" cy="508000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c:0.9,d:0.4,e:0.2</a:t>
            </a:r>
            <a:endParaRPr lang="en-US" altLang="zh-CN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4060190" y="3349625"/>
            <a:ext cx="1612900" cy="635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225675" y="3873500"/>
            <a:ext cx="8107680" cy="2292350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400"/>
              <a:t>策略：</a:t>
            </a:r>
            <a:endParaRPr lang="zh-CN" altLang="en-US" sz="1400"/>
          </a:p>
          <a:p>
            <a:pPr algn="l"/>
            <a:r>
              <a:rPr lang="en-US" altLang="zh-CN" sz="1400"/>
              <a:t>1.</a:t>
            </a:r>
            <a:r>
              <a:rPr lang="zh-CN" altLang="en-US" sz="1400"/>
              <a:t>业务重要度排序：实时</a:t>
            </a:r>
            <a:r>
              <a:rPr lang="en-US" altLang="zh-CN" sz="1400"/>
              <a:t>&gt;CB&gt;</a:t>
            </a:r>
            <a:r>
              <a:rPr lang="zh-CN" altLang="en-US" sz="1400"/>
              <a:t>模型 那么要排</a:t>
            </a:r>
            <a:r>
              <a:rPr lang="en-US" altLang="zh-CN" sz="1400"/>
              <a:t>4</a:t>
            </a:r>
            <a:r>
              <a:rPr lang="zh-CN" altLang="en-US" sz="1400"/>
              <a:t>个：（</a:t>
            </a:r>
            <a:r>
              <a:rPr lang="en-US" altLang="zh-CN" sz="1400"/>
              <a:t>c</a:t>
            </a:r>
            <a:r>
              <a:rPr lang="zh-CN" altLang="en-US" sz="1400"/>
              <a:t>、</a:t>
            </a:r>
            <a:r>
              <a:rPr lang="en-US" altLang="zh-CN" sz="1400"/>
              <a:t>d</a:t>
            </a:r>
            <a:r>
              <a:rPr lang="zh-CN" altLang="en-US" sz="1400"/>
              <a:t>、</a:t>
            </a:r>
            <a:r>
              <a:rPr lang="en-US" altLang="zh-CN" sz="1400"/>
              <a:t>e</a:t>
            </a:r>
            <a:r>
              <a:rPr lang="zh-CN" altLang="en-US" sz="1400"/>
              <a:t>、</a:t>
            </a:r>
            <a:r>
              <a:rPr lang="en-US" altLang="zh-CN" sz="1400"/>
              <a:t>b</a:t>
            </a:r>
            <a:r>
              <a:rPr lang="zh-CN" altLang="en-US" sz="1400"/>
              <a:t>）</a:t>
            </a:r>
            <a:endParaRPr lang="zh-CN" altLang="en-US" sz="1400"/>
          </a:p>
          <a:p>
            <a:pPr algn="l"/>
            <a:r>
              <a:rPr lang="en-US" altLang="zh-CN" sz="1400"/>
              <a:t>2.</a:t>
            </a:r>
            <a:r>
              <a:rPr lang="zh-CN" altLang="en-US" sz="1400"/>
              <a:t>加权平均：比如基于专家定义：实时：</a:t>
            </a:r>
            <a:r>
              <a:rPr lang="en-US" altLang="zh-CN" sz="1400"/>
              <a:t>0.5</a:t>
            </a:r>
            <a:r>
              <a:rPr lang="zh-CN" altLang="en-US" sz="1400"/>
              <a:t>，</a:t>
            </a:r>
            <a:r>
              <a:rPr lang="en-US" altLang="zh-CN" sz="1400"/>
              <a:t>cb</a:t>
            </a:r>
            <a:r>
              <a:rPr lang="zh-CN" altLang="en-US" sz="1400"/>
              <a:t>：</a:t>
            </a:r>
            <a:r>
              <a:rPr lang="en-US" altLang="zh-CN" sz="1400"/>
              <a:t>0.3</a:t>
            </a:r>
            <a:r>
              <a:rPr lang="zh-CN" altLang="en-US" sz="1400"/>
              <a:t>，模型：</a:t>
            </a:r>
            <a:r>
              <a:rPr lang="en-US" altLang="zh-CN" sz="1400"/>
              <a:t>0.2</a:t>
            </a:r>
            <a:r>
              <a:rPr lang="zh-CN" altLang="en-US" sz="1400"/>
              <a:t>。 </a:t>
            </a:r>
            <a:r>
              <a:rPr lang="en-US" altLang="zh-CN" sz="1400"/>
              <a:t>score(c)=0.5*0.5+0.3*0.5+0.2*0.9/(0.5+0.3+0.2)</a:t>
            </a:r>
            <a:endParaRPr lang="en-US" altLang="zh-CN" sz="1400"/>
          </a:p>
          <a:p>
            <a:pPr algn="l"/>
            <a:r>
              <a:rPr lang="en-US" altLang="zh-CN" sz="1400"/>
              <a:t>3.</a:t>
            </a:r>
            <a:r>
              <a:rPr lang="zh-CN" altLang="en-US" sz="1400"/>
              <a:t>动态加权法：每隔一段时间动态更新每一路的权重。</a:t>
            </a:r>
            <a:endParaRPr lang="zh-CN" altLang="en-US" sz="1400"/>
          </a:p>
          <a:p>
            <a:pPr algn="l"/>
            <a:r>
              <a:rPr lang="en-US" altLang="zh-CN" sz="1400"/>
              <a:t>	</a:t>
            </a:r>
            <a:r>
              <a:rPr lang="zh-CN" altLang="en-US" sz="1400"/>
              <a:t>第一天是：</a:t>
            </a:r>
            <a:r>
              <a:rPr lang="zh-CN" altLang="en-US" sz="1400">
                <a:sym typeface="+mn-ea"/>
              </a:rPr>
              <a:t>实时：</a:t>
            </a:r>
            <a:r>
              <a:rPr lang="en-US" altLang="zh-CN" sz="1400">
                <a:sym typeface="+mn-ea"/>
              </a:rPr>
              <a:t>0.5</a:t>
            </a:r>
            <a:r>
              <a:rPr lang="zh-CN" altLang="en-US" sz="1400">
                <a:sym typeface="+mn-ea"/>
              </a:rPr>
              <a:t>，</a:t>
            </a:r>
            <a:r>
              <a:rPr lang="en-US" altLang="zh-CN" sz="1400">
                <a:sym typeface="+mn-ea"/>
              </a:rPr>
              <a:t>cb</a:t>
            </a:r>
            <a:r>
              <a:rPr lang="zh-CN" altLang="en-US" sz="1400">
                <a:sym typeface="+mn-ea"/>
              </a:rPr>
              <a:t>：</a:t>
            </a:r>
            <a:r>
              <a:rPr lang="en-US" altLang="zh-CN" sz="1400">
                <a:sym typeface="+mn-ea"/>
              </a:rPr>
              <a:t>0.3</a:t>
            </a:r>
            <a:r>
              <a:rPr lang="zh-CN" altLang="en-US" sz="1400">
                <a:sym typeface="+mn-ea"/>
              </a:rPr>
              <a:t>，模型：</a:t>
            </a:r>
            <a:r>
              <a:rPr lang="en-US" altLang="zh-CN" sz="1400">
                <a:sym typeface="+mn-ea"/>
              </a:rPr>
              <a:t>0.2</a:t>
            </a:r>
            <a:r>
              <a:rPr lang="zh-CN" altLang="en-US" sz="1400">
                <a:sym typeface="+mn-ea"/>
              </a:rPr>
              <a:t>。</a:t>
            </a:r>
            <a:endParaRPr lang="zh-CN" altLang="en-US" sz="1400">
              <a:sym typeface="+mn-ea"/>
            </a:endParaRPr>
          </a:p>
          <a:p>
            <a:pPr algn="l"/>
            <a:r>
              <a:rPr lang="zh-CN" altLang="en-US" sz="1400">
                <a:sym typeface="+mn-ea"/>
              </a:rPr>
              <a:t>                       第二天是：</a:t>
            </a:r>
            <a:r>
              <a:rPr lang="zh-CN" altLang="en-US" sz="1400">
                <a:sym typeface="+mn-ea"/>
              </a:rPr>
              <a:t>实时：</a:t>
            </a:r>
            <a:r>
              <a:rPr lang="en-US" altLang="zh-CN" sz="1400">
                <a:sym typeface="+mn-ea"/>
              </a:rPr>
              <a:t>0.4</a:t>
            </a:r>
            <a:r>
              <a:rPr lang="zh-CN" altLang="en-US" sz="1400">
                <a:sym typeface="+mn-ea"/>
              </a:rPr>
              <a:t>，</a:t>
            </a:r>
            <a:r>
              <a:rPr lang="en-US" altLang="zh-CN" sz="1400">
                <a:sym typeface="+mn-ea"/>
              </a:rPr>
              <a:t>cb</a:t>
            </a:r>
            <a:r>
              <a:rPr lang="zh-CN" altLang="en-US" sz="1400">
                <a:sym typeface="+mn-ea"/>
              </a:rPr>
              <a:t>：</a:t>
            </a:r>
            <a:r>
              <a:rPr lang="en-US" altLang="zh-CN" sz="1400">
                <a:sym typeface="+mn-ea"/>
              </a:rPr>
              <a:t>0.5</a:t>
            </a:r>
            <a:r>
              <a:rPr lang="zh-CN" altLang="en-US" sz="1400">
                <a:sym typeface="+mn-ea"/>
              </a:rPr>
              <a:t>，模型：</a:t>
            </a:r>
            <a:r>
              <a:rPr lang="en-US" altLang="zh-CN" sz="1400">
                <a:sym typeface="+mn-ea"/>
              </a:rPr>
              <a:t>0.1</a:t>
            </a:r>
            <a:r>
              <a:rPr lang="zh-CN" altLang="en-US" sz="1400">
                <a:sym typeface="+mn-ea"/>
              </a:rPr>
              <a:t>。</a:t>
            </a:r>
            <a:endParaRPr lang="zh-CN" altLang="en-US" sz="1400">
              <a:sym typeface="+mn-ea"/>
            </a:endParaRPr>
          </a:p>
          <a:p>
            <a:pPr algn="l"/>
            <a:r>
              <a:rPr lang="en-US" altLang="zh-CN" sz="1400"/>
              <a:t>4.</a:t>
            </a:r>
            <a:r>
              <a:rPr lang="zh-CN" altLang="en-US" sz="1400"/>
              <a:t>模型打分：离线基于模型计算好各路的召回权重，然后一样做加权召回。</a:t>
            </a:r>
            <a:endParaRPr lang="en-US" altLang="zh-CN"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0" y="541020"/>
            <a:ext cx="2346960" cy="7620"/>
          </a:xfrm>
          <a:prstGeom prst="line">
            <a:avLst/>
          </a:prstGeom>
          <a:ln>
            <a:solidFill>
              <a:srgbClr val="FF9F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67640" y="113030"/>
            <a:ext cx="37985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 defTabSz="914400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37FBE"/>
                </a:solidFill>
                <a:sym typeface="+mn-ea"/>
              </a:rPr>
              <a:t>2</a:t>
            </a:r>
            <a:r>
              <a:rPr lang="zh-CN" altLang="en-US" dirty="0">
                <a:solidFill>
                  <a:srgbClr val="C37FBE"/>
                </a:solidFill>
                <a:sym typeface="+mn-ea"/>
              </a:rPr>
              <a:t>.基于模型的召回</a:t>
            </a:r>
            <a:r>
              <a:rPr lang="en-US" altLang="zh-CN" dirty="0">
                <a:solidFill>
                  <a:srgbClr val="C37FBE"/>
                </a:solidFill>
                <a:sym typeface="+mn-ea"/>
              </a:rPr>
              <a:t>&amp;youtube</a:t>
            </a:r>
            <a:r>
              <a:rPr lang="zh-CN" altLang="en-US" dirty="0">
                <a:solidFill>
                  <a:srgbClr val="C37FBE"/>
                </a:solidFill>
                <a:sym typeface="+mn-ea"/>
              </a:rPr>
              <a:t>召回方案</a:t>
            </a:r>
            <a:endParaRPr lang="zh-CN" altLang="en-US" dirty="0">
              <a:solidFill>
                <a:srgbClr val="C37FBE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43960" y="1714500"/>
            <a:ext cx="3697605" cy="23069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chemeClr val="bg1"/>
                </a:solidFill>
                <a:sym typeface="+mn-ea"/>
              </a:rPr>
              <a:t>为什么需要基于模型的召回？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r>
              <a:rPr lang="zh-CN" altLang="en-US" dirty="0">
                <a:solidFill>
                  <a:schemeClr val="bg1"/>
                </a:solidFill>
                <a:sym typeface="+mn-ea"/>
              </a:rPr>
              <a:t>模型是怎么做召回的？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r>
              <a:rPr lang="zh-CN" altLang="en-US" dirty="0">
                <a:solidFill>
                  <a:schemeClr val="bg1"/>
                </a:solidFill>
                <a:sym typeface="+mn-ea"/>
              </a:rPr>
              <a:t>经典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youtube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源码解读及工程难题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？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10660" y="787400"/>
            <a:ext cx="3154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chemeClr val="bg1"/>
                </a:solidFill>
                <a:sym typeface="+mn-ea"/>
              </a:rPr>
              <a:t>为什么需要基于模型的召回？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378710" y="1657350"/>
            <a:ext cx="5442585" cy="1476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chemeClr val="bg1"/>
                </a:solidFill>
                <a:sym typeface="+mn-ea"/>
              </a:rPr>
              <a:t>多路融合存在的问题：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1.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多路的权重不好确定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		         2.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多路的召回数量不好确定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r>
              <a:rPr lang="zh-CN" altLang="en-US" dirty="0">
                <a:solidFill>
                  <a:schemeClr val="bg1"/>
                </a:solidFill>
                <a:sym typeface="+mn-ea"/>
              </a:rPr>
              <a:t>                                            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3.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多路召回的并发先后顺序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		          4.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单路特征召回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==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单特征模型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		          5.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每一路的衡量指标怎么确定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04060" y="3536950"/>
            <a:ext cx="8641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chemeClr val="bg1"/>
                </a:solidFill>
                <a:sym typeface="+mn-ea"/>
              </a:rPr>
              <a:t>是否有一个大一统的方法，直接将物品塞入一个黑盒，就可以得到最终的物品列表。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r>
              <a:rPr lang="zh-CN" altLang="en-US" dirty="0">
                <a:solidFill>
                  <a:schemeClr val="bg1"/>
                </a:solidFill>
                <a:sym typeface="+mn-ea"/>
              </a:rPr>
              <a:t>且最终列表自动做了权重、数量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533265" y="4662170"/>
            <a:ext cx="2520315" cy="723265"/>
          </a:xfrm>
          <a:prstGeom prst="roundRect">
            <a:avLst/>
          </a:prstGeom>
          <a:solidFill>
            <a:schemeClr val="bg2">
              <a:lumMod val="9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基于模型的召回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35050" y="2062480"/>
            <a:ext cx="6064250" cy="2733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745" y="226695"/>
            <a:ext cx="3677920" cy="19818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745" y="2282825"/>
            <a:ext cx="3677920" cy="215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745" y="4566920"/>
            <a:ext cx="3677285" cy="20275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34260" y="717550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</a:rPr>
              <a:t>怎么做模型召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回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12010" y="3479800"/>
            <a:ext cx="471170" cy="2298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900">
                <a:solidFill>
                  <a:schemeClr val="tx1"/>
                </a:solidFill>
                <a:sym typeface="+mn-ea"/>
              </a:rPr>
              <a:t>step:1</a:t>
            </a:r>
            <a:endParaRPr lang="en-US" altLang="zh-CN" sz="900">
              <a:solidFill>
                <a:schemeClr val="tx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26460" y="3517900"/>
            <a:ext cx="471170" cy="2298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900">
                <a:solidFill>
                  <a:schemeClr val="tx1"/>
                </a:solidFill>
                <a:sym typeface="+mn-ea"/>
              </a:rPr>
              <a:t>step:2</a:t>
            </a:r>
            <a:endParaRPr lang="en-US" altLang="zh-CN" sz="9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99660" y="3517900"/>
            <a:ext cx="471170" cy="2298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900">
                <a:solidFill>
                  <a:schemeClr val="tx1"/>
                </a:solidFill>
                <a:sym typeface="+mn-ea"/>
              </a:rPr>
              <a:t>step:3</a:t>
            </a:r>
            <a:endParaRPr lang="en-US" altLang="zh-CN" sz="900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54960" y="2120900"/>
            <a:ext cx="471170" cy="2298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900">
                <a:solidFill>
                  <a:schemeClr val="tx1"/>
                </a:solidFill>
                <a:sym typeface="+mn-ea"/>
              </a:rPr>
              <a:t>step:1</a:t>
            </a:r>
            <a:endParaRPr lang="en-US" altLang="zh-CN" sz="900">
              <a:solidFill>
                <a:schemeClr val="tx1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26460" y="3143250"/>
            <a:ext cx="471170" cy="2298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900">
                <a:solidFill>
                  <a:schemeClr val="tx1"/>
                </a:solidFill>
                <a:sym typeface="+mn-ea"/>
              </a:rPr>
              <a:t>step:2</a:t>
            </a:r>
            <a:endParaRPr lang="en-US" altLang="zh-CN" sz="900">
              <a:solidFill>
                <a:schemeClr val="tx1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26660" y="3247390"/>
            <a:ext cx="471170" cy="2298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900">
                <a:solidFill>
                  <a:schemeClr val="tx1"/>
                </a:solidFill>
                <a:sym typeface="+mn-ea"/>
              </a:rPr>
              <a:t>step:3</a:t>
            </a:r>
            <a:endParaRPr lang="en-US" altLang="zh-CN" sz="9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5" name="曲线连接符 4"/>
          <p:cNvCxnSpPr/>
          <p:nvPr/>
        </p:nvCxnSpPr>
        <p:spPr>
          <a:xfrm flipV="1">
            <a:off x="3902075" y="1202055"/>
            <a:ext cx="3963670" cy="2545715"/>
          </a:xfrm>
          <a:prstGeom prst="curvedConnector3">
            <a:avLst>
              <a:gd name="adj1" fmla="val -2274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157028" y="1989477"/>
            <a:ext cx="4229100" cy="3512624"/>
            <a:chOff x="4197" y="889"/>
            <a:chExt cx="10120" cy="800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197" y="889"/>
              <a:ext cx="10120" cy="8001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778" y="8153"/>
              <a:ext cx="2020" cy="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yoy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525010" y="660400"/>
            <a:ext cx="26060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</a:rPr>
              <a:t>youtube </a:t>
            </a:r>
            <a:r>
              <a:rPr lang="zh-CN" altLang="en-US">
                <a:solidFill>
                  <a:schemeClr val="bg1"/>
                </a:solidFill>
              </a:rPr>
              <a:t>模型召回工程：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12360" y="2330450"/>
            <a:ext cx="5897880" cy="23069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</a:rPr>
              <a:t>需要在百万量级的视频规模下对用户进行个性化推荐。</a:t>
            </a:r>
            <a:endParaRPr lang="zh-CN" altLang="en-US">
              <a:solidFill>
                <a:schemeClr val="bg1"/>
              </a:solidFill>
            </a:endParaRPr>
          </a:p>
          <a:p>
            <a:pPr algn="l"/>
            <a:endParaRPr lang="zh-CN" altLang="en-US">
              <a:solidFill>
                <a:schemeClr val="bg1"/>
              </a:solidFill>
            </a:endParaRPr>
          </a:p>
          <a:p>
            <a:pPr algn="l"/>
            <a:r>
              <a:rPr lang="zh-CN" altLang="en-US">
                <a:solidFill>
                  <a:schemeClr val="bg1"/>
                </a:solidFill>
              </a:rPr>
              <a:t>考虑到在线推理延迟问题，对特别复杂的网络尤其是深度</a:t>
            </a:r>
            <a:endParaRPr lang="zh-CN" altLang="en-US">
              <a:solidFill>
                <a:schemeClr val="bg1"/>
              </a:solidFill>
            </a:endParaRPr>
          </a:p>
          <a:p>
            <a:pPr algn="l"/>
            <a:r>
              <a:rPr lang="zh-CN" altLang="en-US">
                <a:solidFill>
                  <a:schemeClr val="bg1"/>
                </a:solidFill>
              </a:rPr>
              <a:t>学习进行推荐就是一个难题：</a:t>
            </a:r>
            <a:endParaRPr lang="zh-CN" altLang="en-US">
              <a:solidFill>
                <a:schemeClr val="bg1"/>
              </a:solidFill>
            </a:endParaRPr>
          </a:p>
          <a:p>
            <a:pPr algn="l"/>
            <a:r>
              <a:rPr lang="zh-CN" altLang="en-US">
                <a:solidFill>
                  <a:schemeClr val="bg1"/>
                </a:solidFill>
              </a:rPr>
              <a:t>因此将整个网络构建分为两个流程：</a:t>
            </a:r>
            <a:endParaRPr lang="zh-CN" altLang="en-US">
              <a:solidFill>
                <a:schemeClr val="bg1"/>
              </a:solidFill>
            </a:endParaRPr>
          </a:p>
          <a:p>
            <a:pPr algn="l"/>
            <a:r>
              <a:rPr lang="en-US" altLang="zh-CN">
                <a:solidFill>
                  <a:schemeClr val="bg1"/>
                </a:solidFill>
              </a:rPr>
              <a:t>1.</a:t>
            </a:r>
            <a:r>
              <a:rPr lang="zh-CN" altLang="en-US">
                <a:solidFill>
                  <a:schemeClr val="bg1"/>
                </a:solidFill>
              </a:rPr>
              <a:t>用候选生成模型完成快速视频筛选，相当于召回。</a:t>
            </a:r>
            <a:endParaRPr lang="zh-CN" altLang="en-US">
              <a:solidFill>
                <a:schemeClr val="bg1"/>
              </a:solidFill>
            </a:endParaRPr>
          </a:p>
          <a:p>
            <a:pPr algn="l"/>
            <a:r>
              <a:rPr lang="en-US" altLang="zh-CN">
                <a:solidFill>
                  <a:schemeClr val="bg1"/>
                </a:solidFill>
              </a:rPr>
              <a:t>2.</a:t>
            </a:r>
            <a:r>
              <a:rPr lang="zh-CN" altLang="en-US">
                <a:solidFill>
                  <a:schemeClr val="bg1"/>
                </a:solidFill>
              </a:rPr>
              <a:t>用该模型更换目标完成精排序。</a:t>
            </a:r>
            <a:endParaRPr lang="zh-CN" altLang="en-US">
              <a:solidFill>
                <a:schemeClr val="bg1"/>
              </a:solidFill>
            </a:endParaRPr>
          </a:p>
          <a:p>
            <a:pPr algn="l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2468536" y="1475193"/>
            <a:ext cx="6410632" cy="0"/>
          </a:xfrm>
          <a:prstGeom prst="line">
            <a:avLst/>
          </a:prstGeom>
          <a:ln>
            <a:solidFill>
              <a:srgbClr val="FF9F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778502" y="775453"/>
            <a:ext cx="1790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目录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68245" y="2223770"/>
            <a:ext cx="6981825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1000" indent="-381000" defTabSz="914400">
              <a:buFont typeface="Wingdings" panose="05000000000000000000" pitchFamily="2" charset="2"/>
              <a:buChar char="n"/>
            </a:pPr>
            <a:r>
              <a:rPr sz="2800" dirty="0">
                <a:solidFill>
                  <a:srgbClr val="C37FBE"/>
                </a:solidFill>
              </a:rPr>
              <a:t>召回在推荐中的作用</a:t>
            </a:r>
            <a:endParaRPr sz="2800" dirty="0">
              <a:solidFill>
                <a:srgbClr val="C37FBE"/>
              </a:solidFill>
            </a:endParaRPr>
          </a:p>
          <a:p>
            <a:pPr marL="381000" indent="-381000" defTabSz="9144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C37FBE"/>
                </a:solidFill>
              </a:rPr>
              <a:t>基于模型的召回</a:t>
            </a:r>
            <a:r>
              <a:rPr lang="en-US" altLang="zh-CN" sz="2800" dirty="0">
                <a:solidFill>
                  <a:srgbClr val="C37FBE"/>
                </a:solidFill>
              </a:rPr>
              <a:t>&amp;youtube</a:t>
            </a:r>
            <a:r>
              <a:rPr lang="zh-CN" altLang="en-US" sz="2800" dirty="0">
                <a:solidFill>
                  <a:srgbClr val="C37FBE"/>
                </a:solidFill>
              </a:rPr>
              <a:t>召回</a:t>
            </a:r>
            <a:endParaRPr lang="zh-CN" altLang="en-US" sz="2800" dirty="0">
              <a:solidFill>
                <a:srgbClr val="C37FBE"/>
              </a:solidFill>
            </a:endParaRPr>
          </a:p>
          <a:p>
            <a:pPr marL="381000" indent="-381000" defTabSz="9144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C37FBE"/>
                </a:solidFill>
              </a:rPr>
              <a:t>为什么需要精排</a:t>
            </a:r>
            <a:endParaRPr lang="zh-CN" altLang="en-US" sz="2800" dirty="0">
              <a:solidFill>
                <a:srgbClr val="C37FBE"/>
              </a:solidFill>
            </a:endParaRPr>
          </a:p>
          <a:p>
            <a:pPr marL="381000" indent="-381000" defTabSz="9144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C37FBE"/>
                </a:solidFill>
              </a:rPr>
              <a:t>主流精排算法与精排算法如何在线服务</a:t>
            </a:r>
            <a:endParaRPr lang="en-US" altLang="zh-CN" sz="2800" dirty="0">
              <a:solidFill>
                <a:srgbClr val="C37FBE"/>
              </a:solidFill>
            </a:endParaRPr>
          </a:p>
          <a:p>
            <a:pPr marL="381000" indent="-381000" defTabSz="914400">
              <a:buFont typeface="Wingdings" panose="05000000000000000000" pitchFamily="2" charset="2"/>
              <a:buChar char="n"/>
            </a:pP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853123" y="2245876"/>
            <a:ext cx="924929" cy="8658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2" name="矩形 31"/>
          <p:cNvSpPr/>
          <p:nvPr>
            <p:custDataLst>
              <p:tags r:id="rId2"/>
            </p:custDataLst>
          </p:nvPr>
        </p:nvSpPr>
        <p:spPr>
          <a:xfrm>
            <a:off x="1778052" y="2245876"/>
            <a:ext cx="9514635" cy="865842"/>
          </a:xfrm>
          <a:prstGeom prst="rect">
            <a:avLst/>
          </a:prstGeom>
          <a:solidFill>
            <a:srgbClr val="FFFFFF">
              <a:lumMod val="95000"/>
              <a:alpha val="50000"/>
            </a:srgbClr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3" name="文本框 32"/>
          <p:cNvSpPr txBox="1"/>
          <p:nvPr>
            <p:custDataLst>
              <p:tags r:id="rId3"/>
            </p:custDataLst>
          </p:nvPr>
        </p:nvSpPr>
        <p:spPr>
          <a:xfrm>
            <a:off x="2000885" y="2245724"/>
            <a:ext cx="9069552" cy="762006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defRPr sz="1400">
                <a:solidFill>
                  <a:prstClr val="white"/>
                </a:solidFill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排序不够精确，没有引入更多的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side info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。</a:t>
            </a:r>
            <a:endParaRPr lang="zh-CN" altLang="en-US" sz="1600" b="1" spc="100" dirty="0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4" name="矩形 33"/>
          <p:cNvSpPr/>
          <p:nvPr>
            <p:custDataLst>
              <p:tags r:id="rId4"/>
            </p:custDataLst>
          </p:nvPr>
        </p:nvSpPr>
        <p:spPr>
          <a:xfrm>
            <a:off x="853123" y="3326480"/>
            <a:ext cx="924929" cy="86584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5" name="矩形 34"/>
          <p:cNvSpPr/>
          <p:nvPr>
            <p:custDataLst>
              <p:tags r:id="rId5"/>
            </p:custDataLst>
          </p:nvPr>
        </p:nvSpPr>
        <p:spPr>
          <a:xfrm>
            <a:off x="1778052" y="3326480"/>
            <a:ext cx="9514635" cy="865842"/>
          </a:xfrm>
          <a:prstGeom prst="rect">
            <a:avLst/>
          </a:prstGeom>
          <a:solidFill>
            <a:srgbClr val="FFFFFF">
              <a:lumMod val="95000"/>
              <a:alpha val="50000"/>
            </a:srgbClr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6" name="文本框 35"/>
          <p:cNvSpPr txBox="1"/>
          <p:nvPr>
            <p:custDataLst>
              <p:tags r:id="rId6"/>
            </p:custDataLst>
          </p:nvPr>
        </p:nvSpPr>
        <p:spPr>
          <a:xfrm>
            <a:off x="2070735" y="3378398"/>
            <a:ext cx="9069552" cy="762006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defRPr sz="1400">
                <a:solidFill>
                  <a:prstClr val="white"/>
                </a:solidFill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粗排阶段基本都是离线算好的，对用户的即时性捕捉不到位。</a:t>
            </a:r>
            <a:endParaRPr lang="zh-CN" altLang="en-US" sz="1600" spc="100">
              <a:solidFill>
                <a:srgbClr val="000000">
                  <a:lumMod val="85000"/>
                  <a:lumOff val="15000"/>
                </a:srgb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7" name="矩形 36"/>
          <p:cNvSpPr/>
          <p:nvPr>
            <p:custDataLst>
              <p:tags r:id="rId7"/>
            </p:custDataLst>
          </p:nvPr>
        </p:nvSpPr>
        <p:spPr>
          <a:xfrm>
            <a:off x="853123" y="4407084"/>
            <a:ext cx="924929" cy="86584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8" name="矩形 37"/>
          <p:cNvSpPr/>
          <p:nvPr>
            <p:custDataLst>
              <p:tags r:id="rId8"/>
            </p:custDataLst>
          </p:nvPr>
        </p:nvSpPr>
        <p:spPr>
          <a:xfrm>
            <a:off x="1778052" y="4407084"/>
            <a:ext cx="9514635" cy="865842"/>
          </a:xfrm>
          <a:prstGeom prst="rect">
            <a:avLst/>
          </a:prstGeom>
          <a:solidFill>
            <a:srgbClr val="FFFFFF">
              <a:lumMod val="95000"/>
              <a:alpha val="50000"/>
            </a:srgbClr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9" name="文本框 38"/>
          <p:cNvSpPr txBox="1"/>
          <p:nvPr>
            <p:custDataLst>
              <p:tags r:id="rId9"/>
            </p:custDataLst>
          </p:nvPr>
        </p:nvSpPr>
        <p:spPr>
          <a:xfrm>
            <a:off x="2070735" y="4459002"/>
            <a:ext cx="9069552" cy="762006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defRPr sz="1400">
                <a:solidFill>
                  <a:prstClr val="white"/>
                </a:solidFill>
              </a:defRPr>
            </a:lvl1pPr>
          </a:lstStyle>
          <a:p>
            <a:pPr algn="l" defTabSz="914400"/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粗排使用推荐系统初期，当海量数据来临，需要靠精排做更个性化的排序，增加用户粘性。</a:t>
            </a:r>
            <a:endParaRPr lang="zh-CN" altLang="en-US" sz="1600" b="1" spc="100" dirty="0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10"/>
            </p:custDataLst>
          </p:nvPr>
        </p:nvSpPr>
        <p:spPr>
          <a:xfrm>
            <a:off x="1083177" y="4517425"/>
            <a:ext cx="464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>
            <p:custDataLst>
              <p:tags r:id="rId11"/>
            </p:custDataLst>
          </p:nvPr>
        </p:nvSpPr>
        <p:spPr>
          <a:xfrm>
            <a:off x="1083177" y="3436821"/>
            <a:ext cx="464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>
            <p:custDataLst>
              <p:tags r:id="rId12"/>
            </p:custDataLst>
          </p:nvPr>
        </p:nvSpPr>
        <p:spPr>
          <a:xfrm>
            <a:off x="1083177" y="2356217"/>
            <a:ext cx="464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12495" y="957580"/>
            <a:ext cx="2240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粗排阶段不足之处：</a:t>
            </a:r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42240" y="548640"/>
            <a:ext cx="2346960" cy="7620"/>
          </a:xfrm>
          <a:prstGeom prst="line">
            <a:avLst/>
          </a:prstGeom>
          <a:ln>
            <a:solidFill>
              <a:srgbClr val="FF9F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09880" y="120650"/>
            <a:ext cx="23374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81000" indent="-381000" algn="l" defTabSz="914400"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C37FBE"/>
                </a:solidFill>
                <a:sym typeface="+mn-ea"/>
              </a:rPr>
              <a:t>3</a:t>
            </a:r>
            <a:r>
              <a:rPr lang="zh-CN" altLang="en-US" dirty="0">
                <a:solidFill>
                  <a:srgbClr val="C37FBE"/>
                </a:solidFill>
                <a:sym typeface="+mn-ea"/>
              </a:rPr>
              <a:t>.</a:t>
            </a:r>
            <a:r>
              <a:rPr lang="zh-CN" altLang="en-US" dirty="0">
                <a:solidFill>
                  <a:srgbClr val="C37FBE"/>
                </a:solidFill>
                <a:sym typeface="+mn-ea"/>
              </a:rPr>
              <a:t>为什么需要精排</a:t>
            </a:r>
            <a:endParaRPr lang="zh-CN" altLang="en-US" dirty="0">
              <a:solidFill>
                <a:srgbClr val="C37FBE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912495" y="957580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精排要干什么：</a:t>
            </a:r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853123" y="2245876"/>
            <a:ext cx="924929" cy="8658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1778052" y="2245876"/>
            <a:ext cx="9514635" cy="865842"/>
          </a:xfrm>
          <a:prstGeom prst="rect">
            <a:avLst/>
          </a:prstGeom>
          <a:solidFill>
            <a:srgbClr val="FFFFFF">
              <a:lumMod val="95000"/>
              <a:alpha val="50000"/>
            </a:srgbClr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2070735" y="2297794"/>
            <a:ext cx="9069552" cy="762006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defRPr sz="1400">
                <a:solidFill>
                  <a:prstClr val="white"/>
                </a:solidFill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用到更多特征，你能想到业务特征都可以做。</a:t>
            </a:r>
            <a:endParaRPr lang="zh-CN" altLang="en-US" sz="1600" b="1" spc="100" dirty="0">
              <a:solidFill>
                <a:schemeClr val="tx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4"/>
            </p:custDataLst>
          </p:nvPr>
        </p:nvSpPr>
        <p:spPr>
          <a:xfrm>
            <a:off x="853123" y="3326480"/>
            <a:ext cx="924929" cy="86584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" name="矩形 20"/>
          <p:cNvSpPr/>
          <p:nvPr>
            <p:custDataLst>
              <p:tags r:id="rId5"/>
            </p:custDataLst>
          </p:nvPr>
        </p:nvSpPr>
        <p:spPr>
          <a:xfrm>
            <a:off x="1778052" y="3326480"/>
            <a:ext cx="9514635" cy="865842"/>
          </a:xfrm>
          <a:prstGeom prst="rect">
            <a:avLst/>
          </a:prstGeom>
          <a:solidFill>
            <a:srgbClr val="FFFFFF">
              <a:lumMod val="95000"/>
              <a:alpha val="50000"/>
            </a:srgbClr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2070735" y="3378398"/>
            <a:ext cx="9069552" cy="762006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defRPr sz="1400">
                <a:solidFill>
                  <a:prstClr val="white"/>
                </a:solidFill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微软雅黑" panose="020B0503020204020204" charset="-122"/>
              </a:rPr>
              <a:t>精排模型可以用复杂的深度学习算法</a:t>
            </a:r>
            <a:r>
              <a:rPr lang="zh-CN" altLang="en-US" sz="1600" spc="100">
                <a:solidFill>
                  <a:srgbClr val="000000">
                    <a:lumMod val="85000"/>
                    <a:lumOff val="15000"/>
                  </a:srgb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微软雅黑" panose="020B0503020204020204" charset="-122"/>
              </a:rPr>
              <a:t>。</a:t>
            </a:r>
            <a:endParaRPr lang="zh-CN" altLang="en-US" sz="1600" spc="100">
              <a:solidFill>
                <a:srgbClr val="000000">
                  <a:lumMod val="85000"/>
                  <a:lumOff val="15000"/>
                </a:srgb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8" name="矩形 27"/>
          <p:cNvSpPr/>
          <p:nvPr>
            <p:custDataLst>
              <p:tags r:id="rId7"/>
            </p:custDataLst>
          </p:nvPr>
        </p:nvSpPr>
        <p:spPr>
          <a:xfrm>
            <a:off x="853123" y="4407084"/>
            <a:ext cx="924929" cy="86584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0" name="矩形 39"/>
          <p:cNvSpPr/>
          <p:nvPr>
            <p:custDataLst>
              <p:tags r:id="rId8"/>
            </p:custDataLst>
          </p:nvPr>
        </p:nvSpPr>
        <p:spPr>
          <a:xfrm>
            <a:off x="1778052" y="4407084"/>
            <a:ext cx="9514635" cy="865842"/>
          </a:xfrm>
          <a:prstGeom prst="rect">
            <a:avLst/>
          </a:prstGeom>
          <a:solidFill>
            <a:srgbClr val="FFFFFF">
              <a:lumMod val="95000"/>
              <a:alpha val="50000"/>
            </a:srgbClr>
          </a:solidFill>
          <a:ln>
            <a:noFill/>
          </a:ln>
        </p:spPr>
        <p:style>
          <a:lnRef idx="2">
            <a:srgbClr val="00B0F0">
              <a:shade val="50000"/>
            </a:srgbClr>
          </a:lnRef>
          <a:fillRef idx="1">
            <a:srgbClr val="00B0F0"/>
          </a:fillRef>
          <a:effectRef idx="0">
            <a:srgbClr val="00B0F0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" name="文本框 40"/>
          <p:cNvSpPr txBox="1"/>
          <p:nvPr>
            <p:custDataLst>
              <p:tags r:id="rId9"/>
            </p:custDataLst>
          </p:nvPr>
        </p:nvSpPr>
        <p:spPr>
          <a:xfrm>
            <a:off x="2070735" y="4459002"/>
            <a:ext cx="9069552" cy="762006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defRPr sz="1400">
                <a:solidFill>
                  <a:prstClr val="white"/>
                </a:solidFill>
              </a:defRPr>
            </a:lvl1pPr>
          </a:lstStyle>
          <a:p>
            <a:pPr algn="l" defTabSz="914400"/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精排离线训练，在线排序。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10"/>
            </p:custDataLst>
          </p:nvPr>
        </p:nvSpPr>
        <p:spPr>
          <a:xfrm>
            <a:off x="1083177" y="4517425"/>
            <a:ext cx="464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11"/>
            </p:custDataLst>
          </p:nvPr>
        </p:nvSpPr>
        <p:spPr>
          <a:xfrm>
            <a:off x="1083177" y="3436821"/>
            <a:ext cx="464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>
            <p:custDataLst>
              <p:tags r:id="rId12"/>
            </p:custDataLst>
          </p:nvPr>
        </p:nvSpPr>
        <p:spPr>
          <a:xfrm>
            <a:off x="1083177" y="2356217"/>
            <a:ext cx="464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0" y="541020"/>
            <a:ext cx="2346960" cy="7620"/>
          </a:xfrm>
          <a:prstGeom prst="line">
            <a:avLst/>
          </a:prstGeom>
          <a:ln>
            <a:solidFill>
              <a:srgbClr val="FF9F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67640" y="113030"/>
            <a:ext cx="28708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 defTabSz="914400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37FBE"/>
                </a:solidFill>
                <a:sym typeface="+mn-ea"/>
              </a:rPr>
              <a:t>4.</a:t>
            </a:r>
            <a:r>
              <a:rPr lang="zh-CN" altLang="en-US" dirty="0">
                <a:solidFill>
                  <a:srgbClr val="C37FBE"/>
                </a:solidFill>
                <a:sym typeface="+mn-ea"/>
              </a:rPr>
              <a:t>主流精排算法与模型上线</a:t>
            </a:r>
            <a:endParaRPr lang="en-US" altLang="zh-CN" dirty="0">
              <a:solidFill>
                <a:srgbClr val="C37FBE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50155" y="811530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主流精排算法</a:t>
            </a:r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703570" y="2866390"/>
            <a:ext cx="944880" cy="5105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LR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432050" y="2866390"/>
            <a:ext cx="944880" cy="5105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CF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327150" y="1576070"/>
            <a:ext cx="944880" cy="5105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UserCF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430270" y="1576070"/>
            <a:ext cx="944880" cy="5105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ItemCF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14" name="直接连接符 13"/>
          <p:cNvCxnSpPr>
            <a:stCxn id="10" idx="0"/>
          </p:cNvCxnSpPr>
          <p:nvPr/>
        </p:nvCxnSpPr>
        <p:spPr>
          <a:xfrm flipH="1" flipV="1">
            <a:off x="2899410" y="2510790"/>
            <a:ext cx="5080" cy="355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1744980" y="2496820"/>
            <a:ext cx="2222500" cy="31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11" idx="2"/>
          </p:cNvCxnSpPr>
          <p:nvPr/>
        </p:nvCxnSpPr>
        <p:spPr>
          <a:xfrm flipH="1" flipV="1">
            <a:off x="1799590" y="2086610"/>
            <a:ext cx="4445" cy="2336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327150" y="2320290"/>
            <a:ext cx="124269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>
                <a:solidFill>
                  <a:schemeClr val="bg1"/>
                </a:solidFill>
              </a:rPr>
              <a:t>基于用户相似</a:t>
            </a:r>
            <a:endParaRPr lang="zh-CN" altLang="en-US" sz="900">
              <a:solidFill>
                <a:schemeClr val="bg1"/>
              </a:solidFill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 flipV="1">
            <a:off x="3906520" y="2086610"/>
            <a:ext cx="6350" cy="2336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540125" y="2320290"/>
            <a:ext cx="124269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>
                <a:solidFill>
                  <a:schemeClr val="bg1"/>
                </a:solidFill>
              </a:rPr>
              <a:t>基于物品相似</a:t>
            </a:r>
            <a:endParaRPr lang="zh-CN" altLang="en-US" sz="900">
              <a:solidFill>
                <a:schemeClr val="bg1"/>
              </a:solidFill>
            </a:endParaRPr>
          </a:p>
        </p:txBody>
      </p:sp>
      <p:cxnSp>
        <p:nvCxnSpPr>
          <p:cNvPr id="23" name="直接箭头连接符 22"/>
          <p:cNvCxnSpPr>
            <a:stCxn id="10" idx="3"/>
          </p:cNvCxnSpPr>
          <p:nvPr/>
        </p:nvCxnSpPr>
        <p:spPr>
          <a:xfrm flipV="1">
            <a:off x="3376930" y="3112770"/>
            <a:ext cx="2286000" cy="8890"/>
          </a:xfrm>
          <a:prstGeom prst="straightConnector1">
            <a:avLst/>
          </a:prstGeom>
          <a:ln>
            <a:prstDash val="sysDot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844925" y="2866390"/>
            <a:ext cx="124269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>
                <a:solidFill>
                  <a:schemeClr val="bg1"/>
                </a:solidFill>
              </a:rPr>
              <a:t>引入更多的特征</a:t>
            </a:r>
            <a:endParaRPr lang="zh-CN" altLang="en-US" sz="900">
              <a:solidFill>
                <a:schemeClr val="bg1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2429510" y="4226560"/>
            <a:ext cx="944880" cy="5105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MF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26" name="直接箭头连接符 25"/>
          <p:cNvCxnSpPr>
            <a:stCxn id="10" idx="2"/>
            <a:endCxn id="25" idx="0"/>
          </p:cNvCxnSpPr>
          <p:nvPr/>
        </p:nvCxnSpPr>
        <p:spPr>
          <a:xfrm flipH="1">
            <a:off x="2901950" y="3376930"/>
            <a:ext cx="2540" cy="84963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656715" y="3663315"/>
            <a:ext cx="124269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>
                <a:solidFill>
                  <a:schemeClr val="bg1"/>
                </a:solidFill>
              </a:rPr>
              <a:t>矩阵分解，</a:t>
            </a:r>
            <a:r>
              <a:rPr lang="en-US" altLang="zh-CN" sz="900">
                <a:solidFill>
                  <a:schemeClr val="bg1"/>
                </a:solidFill>
              </a:rPr>
              <a:t>als</a:t>
            </a:r>
            <a:r>
              <a:rPr lang="zh-CN" altLang="en-US" sz="900">
                <a:solidFill>
                  <a:schemeClr val="bg1"/>
                </a:solidFill>
              </a:rPr>
              <a:t>算法，</a:t>
            </a:r>
            <a:r>
              <a:rPr lang="en-US" altLang="zh-CN" sz="900">
                <a:solidFill>
                  <a:schemeClr val="bg1"/>
                </a:solidFill>
              </a:rPr>
              <a:t>lfm</a:t>
            </a:r>
            <a:r>
              <a:rPr lang="zh-CN" altLang="en-US" sz="900">
                <a:solidFill>
                  <a:schemeClr val="bg1"/>
                </a:solidFill>
              </a:rPr>
              <a:t>算法，提高处理稀疏数据的能力</a:t>
            </a:r>
            <a:endParaRPr lang="zh-CN" altLang="en-US" sz="900">
              <a:solidFill>
                <a:schemeClr val="bg1"/>
              </a:solidFill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 flipV="1">
            <a:off x="6173470" y="3376930"/>
            <a:ext cx="5080" cy="355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5821680" y="3696970"/>
            <a:ext cx="2355850" cy="31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8177530" y="3376930"/>
            <a:ext cx="1922145" cy="5105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GBDT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lightgbm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7752080" y="3696970"/>
            <a:ext cx="3810" cy="138557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7169150" y="5082540"/>
            <a:ext cx="1261110" cy="5105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GBDT+LR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755890" y="4294505"/>
            <a:ext cx="124269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>
                <a:solidFill>
                  <a:schemeClr val="bg1"/>
                </a:solidFill>
              </a:rPr>
              <a:t>自动特征工程</a:t>
            </a:r>
            <a:endParaRPr lang="zh-CN" altLang="en-US" sz="900">
              <a:solidFill>
                <a:schemeClr val="bg1"/>
              </a:solidFill>
            </a:endParaRPr>
          </a:p>
        </p:txBody>
      </p:sp>
      <p:cxnSp>
        <p:nvCxnSpPr>
          <p:cNvPr id="34" name="直接箭头连接符 33"/>
          <p:cNvCxnSpPr>
            <a:endCxn id="35" idx="0"/>
          </p:cNvCxnSpPr>
          <p:nvPr/>
        </p:nvCxnSpPr>
        <p:spPr>
          <a:xfrm>
            <a:off x="5821680" y="3709670"/>
            <a:ext cx="11430" cy="4445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5360670" y="4154170"/>
            <a:ext cx="944880" cy="5105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FM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420235" y="3732530"/>
            <a:ext cx="12426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>
                <a:solidFill>
                  <a:schemeClr val="bg1"/>
                </a:solidFill>
              </a:rPr>
              <a:t>特征两两交叉，提高特征表达能力。</a:t>
            </a:r>
            <a:endParaRPr lang="zh-CN" altLang="en-US" sz="900">
              <a:solidFill>
                <a:schemeClr val="bg1"/>
              </a:solidFill>
            </a:endParaRPr>
          </a:p>
        </p:txBody>
      </p:sp>
      <p:cxnSp>
        <p:nvCxnSpPr>
          <p:cNvPr id="37" name="直接箭头连接符 36"/>
          <p:cNvCxnSpPr>
            <a:stCxn id="35" idx="2"/>
            <a:endCxn id="38" idx="0"/>
          </p:cNvCxnSpPr>
          <p:nvPr/>
        </p:nvCxnSpPr>
        <p:spPr>
          <a:xfrm>
            <a:off x="5833110" y="4664710"/>
            <a:ext cx="0" cy="41783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>
          <a:xfrm>
            <a:off x="5360670" y="5082540"/>
            <a:ext cx="944880" cy="5105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FFM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39" name="直接箭头连接符 38"/>
          <p:cNvCxnSpPr>
            <a:endCxn id="40" idx="1"/>
          </p:cNvCxnSpPr>
          <p:nvPr/>
        </p:nvCxnSpPr>
        <p:spPr>
          <a:xfrm flipV="1">
            <a:off x="6656705" y="3108325"/>
            <a:ext cx="3442970" cy="4445"/>
          </a:xfrm>
          <a:prstGeom prst="straightConnector1">
            <a:avLst/>
          </a:prstGeom>
          <a:ln>
            <a:prstDash val="sysDot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圆角矩形 39"/>
          <p:cNvSpPr/>
          <p:nvPr/>
        </p:nvSpPr>
        <p:spPr>
          <a:xfrm>
            <a:off x="10099675" y="2853055"/>
            <a:ext cx="944880" cy="5105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</a:rPr>
              <a:t>深度学习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273550" y="4664710"/>
            <a:ext cx="12426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>
                <a:solidFill>
                  <a:schemeClr val="bg1"/>
                </a:solidFill>
              </a:rPr>
              <a:t>特征域间的两两交叉，提高特征表达能力。</a:t>
            </a:r>
            <a:endParaRPr lang="zh-CN" altLang="en-US" sz="900">
              <a:solidFill>
                <a:schemeClr val="bg1"/>
              </a:solidFill>
            </a:endParaRPr>
          </a:p>
        </p:txBody>
      </p:sp>
      <p:cxnSp>
        <p:nvCxnSpPr>
          <p:cNvPr id="42" name="直接箭头连接符 41"/>
          <p:cNvCxnSpPr/>
          <p:nvPr/>
        </p:nvCxnSpPr>
        <p:spPr>
          <a:xfrm>
            <a:off x="3430270" y="4479290"/>
            <a:ext cx="1924050" cy="4445"/>
          </a:xfrm>
          <a:prstGeom prst="straightConnector1">
            <a:avLst/>
          </a:prstGeom>
          <a:ln>
            <a:prstDash val="sysDot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3686175" y="4170045"/>
            <a:ext cx="124269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>
                <a:solidFill>
                  <a:schemeClr val="bg1"/>
                </a:solidFill>
              </a:rPr>
              <a:t>引入更多的特征</a:t>
            </a:r>
            <a:endParaRPr lang="zh-CN" altLang="en-US" sz="9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>
            <p:custDataLst>
              <p:tags r:id="rId1"/>
            </p:custDataLst>
          </p:nvPr>
        </p:nvSpPr>
        <p:spPr>
          <a:xfrm>
            <a:off x="3539308" y="1161336"/>
            <a:ext cx="1291038" cy="1112964"/>
          </a:xfrm>
          <a:custGeom>
            <a:avLst/>
            <a:gdLst>
              <a:gd name="connsiteX0" fmla="*/ 645519 w 1291038"/>
              <a:gd name="connsiteY0" fmla="*/ 0 h 1112964"/>
              <a:gd name="connsiteX1" fmla="*/ 1291038 w 1291038"/>
              <a:gd name="connsiteY1" fmla="*/ 1112964 h 1112964"/>
              <a:gd name="connsiteX2" fmla="*/ 0 w 1291038"/>
              <a:gd name="connsiteY2" fmla="*/ 1112964 h 111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038" h="1112964">
                <a:moveTo>
                  <a:pt x="645519" y="0"/>
                </a:moveTo>
                <a:lnTo>
                  <a:pt x="1291038" y="1112964"/>
                </a:lnTo>
                <a:lnTo>
                  <a:pt x="0" y="1112964"/>
                </a:lnTo>
                <a:close/>
              </a:path>
            </a:pathLst>
          </a:custGeom>
          <a:solidFill>
            <a:srgbClr val="69A35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2877651" y="2302124"/>
            <a:ext cx="2614352" cy="1112964"/>
          </a:xfrm>
          <a:custGeom>
            <a:avLst/>
            <a:gdLst>
              <a:gd name="connsiteX0" fmla="*/ 645519 w 2614352"/>
              <a:gd name="connsiteY0" fmla="*/ 0 h 1112964"/>
              <a:gd name="connsiteX1" fmla="*/ 1968833 w 2614352"/>
              <a:gd name="connsiteY1" fmla="*/ 0 h 1112964"/>
              <a:gd name="connsiteX2" fmla="*/ 2614352 w 2614352"/>
              <a:gd name="connsiteY2" fmla="*/ 1112964 h 1112964"/>
              <a:gd name="connsiteX3" fmla="*/ 0 w 2614352"/>
              <a:gd name="connsiteY3" fmla="*/ 1112964 h 111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4352" h="1112964">
                <a:moveTo>
                  <a:pt x="645519" y="0"/>
                </a:moveTo>
                <a:lnTo>
                  <a:pt x="1968833" y="0"/>
                </a:lnTo>
                <a:lnTo>
                  <a:pt x="2614352" y="1112964"/>
                </a:lnTo>
                <a:lnTo>
                  <a:pt x="0" y="1112964"/>
                </a:lnTo>
                <a:close/>
              </a:path>
            </a:pathLst>
          </a:cu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>
            <p:custDataLst>
              <p:tags r:id="rId3"/>
            </p:custDataLst>
          </p:nvPr>
        </p:nvSpPr>
        <p:spPr>
          <a:xfrm>
            <a:off x="2215994" y="3442912"/>
            <a:ext cx="3937667" cy="1112964"/>
          </a:xfrm>
          <a:custGeom>
            <a:avLst/>
            <a:gdLst>
              <a:gd name="connsiteX0" fmla="*/ 645520 w 3937667"/>
              <a:gd name="connsiteY0" fmla="*/ 0 h 1112964"/>
              <a:gd name="connsiteX1" fmla="*/ 3292148 w 3937667"/>
              <a:gd name="connsiteY1" fmla="*/ 0 h 1112964"/>
              <a:gd name="connsiteX2" fmla="*/ 3937667 w 3937667"/>
              <a:gd name="connsiteY2" fmla="*/ 1112964 h 1112964"/>
              <a:gd name="connsiteX3" fmla="*/ 0 w 3937667"/>
              <a:gd name="connsiteY3" fmla="*/ 1112964 h 111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7667" h="1112964">
                <a:moveTo>
                  <a:pt x="645520" y="0"/>
                </a:moveTo>
                <a:lnTo>
                  <a:pt x="3292148" y="0"/>
                </a:lnTo>
                <a:lnTo>
                  <a:pt x="3937667" y="1112964"/>
                </a:lnTo>
                <a:lnTo>
                  <a:pt x="0" y="1112964"/>
                </a:lnTo>
                <a:close/>
              </a:path>
            </a:pathLst>
          </a:cu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4"/>
            </p:custDataLst>
          </p:nvPr>
        </p:nvSpPr>
        <p:spPr>
          <a:xfrm>
            <a:off x="1546082" y="4583065"/>
            <a:ext cx="5260981" cy="1112964"/>
          </a:xfrm>
          <a:custGeom>
            <a:avLst/>
            <a:gdLst>
              <a:gd name="connsiteX0" fmla="*/ 645520 w 5260981"/>
              <a:gd name="connsiteY0" fmla="*/ 0 h 1112964"/>
              <a:gd name="connsiteX1" fmla="*/ 4615462 w 5260981"/>
              <a:gd name="connsiteY1" fmla="*/ 0 h 1112964"/>
              <a:gd name="connsiteX2" fmla="*/ 5260981 w 5260981"/>
              <a:gd name="connsiteY2" fmla="*/ 1112964 h 1112964"/>
              <a:gd name="connsiteX3" fmla="*/ 0 w 5260981"/>
              <a:gd name="connsiteY3" fmla="*/ 1112964 h 111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0981" h="1112964">
                <a:moveTo>
                  <a:pt x="645520" y="0"/>
                </a:moveTo>
                <a:lnTo>
                  <a:pt x="4615462" y="0"/>
                </a:lnTo>
                <a:lnTo>
                  <a:pt x="5260981" y="1112964"/>
                </a:lnTo>
                <a:lnTo>
                  <a:pt x="0" y="1112964"/>
                </a:lnTo>
                <a:close/>
              </a:path>
            </a:pathLst>
          </a:cu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3643630" y="5086985"/>
            <a:ext cx="1065530" cy="438150"/>
          </a:xfrm>
          <a:prstGeom prst="rect">
            <a:avLst/>
          </a:prstGeom>
          <a:noFill/>
        </p:spPr>
        <p:txBody>
          <a:bodyPr wrap="square" lIns="90000" tIns="46800" rIns="90000" bIns="0" rtlCol="0" anchor="b">
            <a:normAutofit/>
          </a:bodyPr>
          <a:p>
            <a:pPr algn="ctr"/>
            <a:r>
              <a:rPr lang="en-US" altLang="zh-CN" sz="2000" b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LR xgb</a:t>
            </a:r>
            <a:endParaRPr lang="en-US" altLang="zh-CN" sz="20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3523615" y="3630930"/>
            <a:ext cx="1306195" cy="611505"/>
          </a:xfrm>
          <a:prstGeom prst="rect">
            <a:avLst/>
          </a:prstGeom>
          <a:noFill/>
        </p:spPr>
        <p:txBody>
          <a:bodyPr wrap="square" lIns="90000" tIns="46800" rIns="90000" bIns="0" rtlCol="0" anchor="b">
            <a:normAutofit/>
          </a:bodyPr>
          <a:p>
            <a:pPr algn="ctr"/>
            <a:r>
              <a:rPr lang="en-US" altLang="zh-CN" sz="2000" b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fm ffm  </a:t>
            </a:r>
            <a:endParaRPr lang="en-US" altLang="zh-CN" sz="20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3917039" y="2459804"/>
            <a:ext cx="535577" cy="350292"/>
          </a:xfrm>
          <a:prstGeom prst="rect">
            <a:avLst/>
          </a:prstGeom>
          <a:noFill/>
        </p:spPr>
        <p:txBody>
          <a:bodyPr wrap="square" lIns="90000" tIns="46800" rIns="90000" bIns="0" rtlCol="0" anchor="b">
            <a:normAutofit fontScale="90000"/>
          </a:bodyPr>
          <a:p>
            <a:pPr algn="ctr"/>
            <a:r>
              <a:rPr lang="en-US" altLang="zh-CN" sz="2000" b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zh-CN" altLang="en-US" sz="20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3230720" y="2827054"/>
            <a:ext cx="1908214" cy="430355"/>
          </a:xfrm>
          <a:prstGeom prst="rect">
            <a:avLst/>
          </a:prstGeom>
          <a:noFill/>
        </p:spPr>
        <p:txBody>
          <a:bodyPr wrap="square" rtlCol="0">
            <a:normAutofit fontScale="30000"/>
          </a:bodyPr>
          <a:p>
            <a:pPr algn="ctr">
              <a:lnSpc>
                <a:spcPct val="120000"/>
              </a:lnSpc>
            </a:pPr>
            <a:r>
              <a:rPr lang="en-US" altLang="zh-CN" sz="2000" b="1" spc="30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wide&amp;deep</a:t>
            </a:r>
            <a:endParaRPr lang="en-US" altLang="zh-CN" sz="2000" b="1" spc="30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000" b="1" spc="30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deepFM</a:t>
            </a:r>
            <a:r>
              <a:rPr lang="zh-CN" altLang="en-US" sz="2000" b="1" spc="30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000" b="1" spc="30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xdeepFM</a:t>
            </a:r>
            <a:r>
              <a:rPr lang="zh-CN" altLang="en-US" sz="2000" b="1" spc="30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000" b="1" spc="30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DCN...</a:t>
            </a:r>
            <a:endParaRPr lang="en-US" altLang="zh-CN" sz="2000" b="1" spc="30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9"/>
            </p:custDataLst>
          </p:nvPr>
        </p:nvSpPr>
        <p:spPr>
          <a:xfrm>
            <a:off x="3917039" y="1477616"/>
            <a:ext cx="535577" cy="350292"/>
          </a:xfrm>
          <a:prstGeom prst="rect">
            <a:avLst/>
          </a:prstGeom>
          <a:noFill/>
        </p:spPr>
        <p:txBody>
          <a:bodyPr wrap="square" lIns="90000" tIns="46800" rIns="90000" bIns="0" rtlCol="0" anchor="b">
            <a:normAutofit fontScale="90000"/>
          </a:bodyPr>
          <a:p>
            <a:pPr algn="ctr"/>
            <a:r>
              <a:rPr lang="en-US" altLang="zh-CN" sz="2000" b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zh-CN" altLang="en-US" sz="20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0"/>
            </p:custDataLst>
          </p:nvPr>
        </p:nvSpPr>
        <p:spPr>
          <a:xfrm>
            <a:off x="3780193" y="1843945"/>
            <a:ext cx="809268" cy="430355"/>
          </a:xfrm>
          <a:prstGeom prst="rect">
            <a:avLst/>
          </a:prstGeom>
          <a:noFill/>
        </p:spPr>
        <p:txBody>
          <a:bodyPr wrap="square" rtlCol="0">
            <a:normAutofit fontScale="30000"/>
          </a:bodyPr>
          <a:p>
            <a:pPr algn="ctr">
              <a:lnSpc>
                <a:spcPct val="120000"/>
              </a:lnSpc>
            </a:pPr>
            <a:r>
              <a:rPr lang="en-US" altLang="zh-CN" sz="2000" b="1" spc="30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din</a:t>
            </a:r>
            <a:endParaRPr lang="en-US" altLang="zh-CN" sz="2000" b="1" spc="30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000" b="1" spc="30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 mmoe</a:t>
            </a:r>
            <a:endParaRPr lang="en-US" altLang="zh-CN" sz="2000" b="1" spc="30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000" b="1" spc="30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dien ...</a:t>
            </a:r>
            <a:endParaRPr lang="en-US" altLang="zh-CN" sz="2000" b="1" spc="30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endParaRPr lang="en-US" altLang="zh-CN" sz="2000" b="1" spc="30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6" name="直接连接符 25"/>
          <p:cNvCxnSpPr/>
          <p:nvPr>
            <p:custDataLst>
              <p:tags r:id="rId11"/>
            </p:custDataLst>
          </p:nvPr>
        </p:nvCxnSpPr>
        <p:spPr>
          <a:xfrm>
            <a:off x="8130884" y="2288853"/>
            <a:ext cx="3173385" cy="0"/>
          </a:xfrm>
          <a:prstGeom prst="line">
            <a:avLst/>
          </a:prstGeom>
          <a:ln>
            <a:solidFill>
              <a:sysClr val="window" lastClr="FFFFFF">
                <a:lumMod val="7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27" name="直接连接符 26"/>
          <p:cNvCxnSpPr/>
          <p:nvPr>
            <p:custDataLst>
              <p:tags r:id="rId12"/>
            </p:custDataLst>
          </p:nvPr>
        </p:nvCxnSpPr>
        <p:spPr>
          <a:xfrm>
            <a:off x="8048730" y="3429001"/>
            <a:ext cx="3214195" cy="0"/>
          </a:xfrm>
          <a:prstGeom prst="line">
            <a:avLst/>
          </a:prstGeom>
          <a:ln>
            <a:solidFill>
              <a:sysClr val="window" lastClr="FFFFFF">
                <a:lumMod val="7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28" name="直接连接符 27"/>
          <p:cNvCxnSpPr/>
          <p:nvPr>
            <p:custDataLst>
              <p:tags r:id="rId13"/>
            </p:custDataLst>
          </p:nvPr>
        </p:nvCxnSpPr>
        <p:spPr>
          <a:xfrm>
            <a:off x="8089540" y="4569149"/>
            <a:ext cx="3173385" cy="0"/>
          </a:xfrm>
          <a:prstGeom prst="line">
            <a:avLst/>
          </a:prstGeom>
          <a:ln>
            <a:solidFill>
              <a:sysClr val="window" lastClr="FFFFFF">
                <a:lumMod val="7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31" name="椭圆 30"/>
          <p:cNvSpPr/>
          <p:nvPr>
            <p:custDataLst>
              <p:tags r:id="rId14"/>
            </p:custDataLst>
          </p:nvPr>
        </p:nvSpPr>
        <p:spPr>
          <a:xfrm>
            <a:off x="7631283" y="1666701"/>
            <a:ext cx="104158" cy="104157"/>
          </a:xfrm>
          <a:prstGeom prst="ellips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p>
            <a:pPr algn="ctr"/>
            <a:endParaRPr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15"/>
            </p:custDataLst>
          </p:nvPr>
        </p:nvSpPr>
        <p:spPr>
          <a:xfrm>
            <a:off x="7912660" y="2597317"/>
            <a:ext cx="872357" cy="523220"/>
          </a:xfrm>
          <a:prstGeom prst="rect">
            <a:avLst/>
          </a:prstGeom>
          <a:noFill/>
        </p:spPr>
        <p:txBody>
          <a:bodyPr wrap="square" anchor="ctr">
            <a:normAutofit fontScale="92500"/>
          </a:bodyPr>
          <a:p>
            <a:pPr algn="r"/>
            <a:endParaRPr lang="en-US" sz="280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矩形 32"/>
          <p:cNvSpPr/>
          <p:nvPr>
            <p:custDataLst>
              <p:tags r:id="rId16"/>
            </p:custDataLst>
          </p:nvPr>
        </p:nvSpPr>
        <p:spPr>
          <a:xfrm>
            <a:off x="8476203" y="2491094"/>
            <a:ext cx="2683832" cy="735666"/>
          </a:xfrm>
          <a:prstGeom prst="rect">
            <a:avLst/>
          </a:prstGeom>
        </p:spPr>
        <p:txBody>
          <a:bodyPr wrap="square" anchor="ctr">
            <a:normAutofit fontScale="90000"/>
          </a:bodyPr>
          <a:p>
            <a:pPr>
              <a:lnSpc>
                <a:spcPct val="120000"/>
              </a:lnSpc>
            </a:pPr>
            <a:r>
              <a:rPr lang="zh-CN" altLang="en-US" sz="14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上线更加复杂的模型，引入深度学习，增加更高的特征组合。</a:t>
            </a:r>
            <a:endParaRPr lang="zh-CN" altLang="en-US" sz="1400" spc="15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椭圆 33"/>
          <p:cNvSpPr/>
          <p:nvPr>
            <p:custDataLst>
              <p:tags r:id="rId17"/>
            </p:custDataLst>
          </p:nvPr>
        </p:nvSpPr>
        <p:spPr>
          <a:xfrm>
            <a:off x="7631283" y="2806849"/>
            <a:ext cx="104158" cy="104157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p>
            <a:pPr algn="ctr"/>
            <a:endParaRPr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18"/>
            </p:custDataLst>
          </p:nvPr>
        </p:nvSpPr>
        <p:spPr>
          <a:xfrm>
            <a:off x="7912660" y="3737465"/>
            <a:ext cx="872357" cy="523220"/>
          </a:xfrm>
          <a:prstGeom prst="rect">
            <a:avLst/>
          </a:prstGeom>
          <a:noFill/>
        </p:spPr>
        <p:txBody>
          <a:bodyPr wrap="square" anchor="ctr">
            <a:normAutofit fontScale="92500"/>
          </a:bodyPr>
          <a:p>
            <a:pPr algn="r"/>
            <a:endParaRPr lang="en-US" sz="280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 35"/>
          <p:cNvSpPr/>
          <p:nvPr>
            <p:custDataLst>
              <p:tags r:id="rId19"/>
            </p:custDataLst>
          </p:nvPr>
        </p:nvSpPr>
        <p:spPr>
          <a:xfrm>
            <a:off x="8375873" y="3631877"/>
            <a:ext cx="2683832" cy="735666"/>
          </a:xfrm>
          <a:prstGeom prst="rect">
            <a:avLst/>
          </a:prstGeom>
        </p:spPr>
        <p:txBody>
          <a:bodyPr wrap="square" anchor="ctr">
            <a:normAutofit fontScale="90000"/>
          </a:bodyPr>
          <a:p>
            <a:pPr>
              <a:lnSpc>
                <a:spcPct val="120000"/>
              </a:lnSpc>
            </a:pPr>
            <a:r>
              <a:rPr lang="en-US" altLang="zh-CN" sz="14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base model</a:t>
            </a:r>
            <a:r>
              <a:rPr lang="zh-CN" altLang="en-US" sz="14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服务后，</a:t>
            </a:r>
            <a:r>
              <a:rPr lang="en-US" altLang="zh-CN" sz="14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abtest</a:t>
            </a:r>
            <a:r>
              <a:rPr lang="zh-CN" altLang="en-US" sz="14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测试</a:t>
            </a:r>
            <a:r>
              <a:rPr lang="en-US" altLang="zh-CN" sz="14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FM</a:t>
            </a:r>
            <a:r>
              <a:rPr lang="zh-CN" altLang="en-US" sz="14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等交叉特征模型</a:t>
            </a:r>
            <a:endParaRPr lang="zh-CN" altLang="en-US" sz="1400" spc="15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椭圆 36"/>
          <p:cNvSpPr/>
          <p:nvPr>
            <p:custDataLst>
              <p:tags r:id="rId20"/>
            </p:custDataLst>
          </p:nvPr>
        </p:nvSpPr>
        <p:spPr>
          <a:xfrm>
            <a:off x="7631283" y="3946997"/>
            <a:ext cx="104158" cy="104157"/>
          </a:xfrm>
          <a:prstGeom prst="ellipse">
            <a:avLst/>
          </a:pr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p>
            <a:pPr algn="ctr"/>
            <a:endParaRPr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21"/>
            </p:custDataLst>
          </p:nvPr>
        </p:nvSpPr>
        <p:spPr>
          <a:xfrm>
            <a:off x="7912660" y="4877611"/>
            <a:ext cx="872357" cy="523220"/>
          </a:xfrm>
          <a:prstGeom prst="rect">
            <a:avLst/>
          </a:prstGeom>
          <a:noFill/>
        </p:spPr>
        <p:txBody>
          <a:bodyPr wrap="square" anchor="ctr">
            <a:normAutofit fontScale="92500"/>
          </a:bodyPr>
          <a:p>
            <a:pPr algn="r"/>
            <a:endParaRPr lang="en-US" altLang="zh-CN" sz="2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矩形 38"/>
          <p:cNvSpPr/>
          <p:nvPr>
            <p:custDataLst>
              <p:tags r:id="rId22"/>
            </p:custDataLst>
          </p:nvPr>
        </p:nvSpPr>
        <p:spPr>
          <a:xfrm>
            <a:off x="8476203" y="4789168"/>
            <a:ext cx="2683832" cy="735666"/>
          </a:xfrm>
          <a:prstGeom prst="rect">
            <a:avLst/>
          </a:prstGeom>
        </p:spPr>
        <p:txBody>
          <a:bodyPr wrap="square" anchor="ctr">
            <a:normAutofit fontScale="90000" lnSpcReduction="20000"/>
          </a:bodyPr>
          <a:p>
            <a:pPr>
              <a:lnSpc>
                <a:spcPct val="120000"/>
              </a:lnSpc>
            </a:pPr>
            <a:r>
              <a:rPr lang="zh-CN" altLang="en-US" sz="14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此阶段，用的模型都是一些比较简单的模型，训练好后可以直接上线。</a:t>
            </a:r>
            <a:endParaRPr lang="zh-CN" altLang="en-US" sz="1400" spc="15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椭圆 39"/>
          <p:cNvSpPr/>
          <p:nvPr>
            <p:custDataLst>
              <p:tags r:id="rId23"/>
            </p:custDataLst>
          </p:nvPr>
        </p:nvSpPr>
        <p:spPr>
          <a:xfrm>
            <a:off x="7631283" y="5087143"/>
            <a:ext cx="104158" cy="104157"/>
          </a:xfrm>
          <a:prstGeom prst="ellipse">
            <a:avLst/>
          </a:prstGeom>
          <a:solidFill>
            <a:srgbClr val="69A35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p>
            <a:pPr algn="ctr"/>
            <a:endParaRPr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4"/>
            </p:custDataLst>
          </p:nvPr>
        </p:nvSpPr>
        <p:spPr>
          <a:xfrm>
            <a:off x="3917039" y="3521524"/>
            <a:ext cx="535577" cy="350292"/>
          </a:xfrm>
          <a:prstGeom prst="rect">
            <a:avLst/>
          </a:prstGeom>
          <a:noFill/>
        </p:spPr>
        <p:txBody>
          <a:bodyPr wrap="square" lIns="90000" tIns="46800" rIns="90000" bIns="0" rtlCol="0" anchor="b">
            <a:normAutofit fontScale="90000"/>
          </a:bodyPr>
          <a:p>
            <a:pPr algn="ctr"/>
            <a:r>
              <a:rPr lang="en-US" altLang="zh-CN" sz="2000" b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20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5"/>
            </p:custDataLst>
          </p:nvPr>
        </p:nvSpPr>
        <p:spPr>
          <a:xfrm>
            <a:off x="3908784" y="4526729"/>
            <a:ext cx="535577" cy="350292"/>
          </a:xfrm>
          <a:prstGeom prst="rect">
            <a:avLst/>
          </a:prstGeom>
          <a:noFill/>
        </p:spPr>
        <p:txBody>
          <a:bodyPr wrap="square" lIns="90000" tIns="46800" rIns="90000" bIns="0" rtlCol="0" anchor="b">
            <a:normAutofit fontScale="90000"/>
          </a:bodyPr>
          <a:p>
            <a:pPr algn="ctr"/>
            <a:r>
              <a:rPr lang="en-US" altLang="zh-CN" sz="2000" b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2000" b="1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26"/>
            </p:custDataLst>
          </p:nvPr>
        </p:nvSpPr>
        <p:spPr>
          <a:xfrm>
            <a:off x="8476203" y="1349999"/>
            <a:ext cx="2683832" cy="735666"/>
          </a:xfrm>
          <a:prstGeom prst="rect">
            <a:avLst/>
          </a:prstGeom>
        </p:spPr>
        <p:txBody>
          <a:bodyPr wrap="square" anchor="ctr">
            <a:normAutofit fontScale="90000"/>
          </a:bodyPr>
          <a:p>
            <a:pPr>
              <a:lnSpc>
                <a:spcPct val="120000"/>
              </a:lnSpc>
            </a:pPr>
            <a:r>
              <a:rPr lang="zh-CN" altLang="en-US" sz="14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加入更多用户行为特征，捕捉用户兴趣，多任务，多模态等。</a:t>
            </a:r>
            <a:endParaRPr lang="zh-CN" altLang="en-US" sz="1400" spc="15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>
            <p:custDataLst>
              <p:tags r:id="rId1"/>
            </p:custDataLst>
          </p:nvPr>
        </p:nvSpPr>
        <p:spPr>
          <a:xfrm>
            <a:off x="6055750" y="1529803"/>
            <a:ext cx="596280" cy="1192559"/>
          </a:xfrm>
          <a:custGeom>
            <a:avLst/>
            <a:gdLst>
              <a:gd name="connsiteX0" fmla="*/ 0 w 3247743"/>
              <a:gd name="connsiteY0" fmla="*/ 0 h 6495486"/>
              <a:gd name="connsiteX1" fmla="*/ 3247743 w 3247743"/>
              <a:gd name="connsiteY1" fmla="*/ 3247744 h 6495486"/>
              <a:gd name="connsiteX2" fmla="*/ 332062 w 3247743"/>
              <a:gd name="connsiteY2" fmla="*/ 6478719 h 6495486"/>
              <a:gd name="connsiteX3" fmla="*/ 21 w 3247743"/>
              <a:gd name="connsiteY3" fmla="*/ 6495486 h 6495486"/>
              <a:gd name="connsiteX4" fmla="*/ 103076 w 3247743"/>
              <a:gd name="connsiteY4" fmla="*/ 6485097 h 6495486"/>
              <a:gd name="connsiteX5" fmla="*/ 511456 w 3247743"/>
              <a:gd name="connsiteY5" fmla="*/ 5984032 h 6495486"/>
              <a:gd name="connsiteX6" fmla="*/ 103076 w 3247743"/>
              <a:gd name="connsiteY6" fmla="*/ 5482967 h 6495486"/>
              <a:gd name="connsiteX7" fmla="*/ 56337 w 3247743"/>
              <a:gd name="connsiteY7" fmla="*/ 5478255 h 6495486"/>
              <a:gd name="connsiteX8" fmla="*/ 228348 w 3247743"/>
              <a:gd name="connsiteY8" fmla="*/ 5469570 h 6495486"/>
              <a:gd name="connsiteX9" fmla="*/ 2233356 w 3247743"/>
              <a:gd name="connsiteY9" fmla="*/ 3247744 h 6495486"/>
              <a:gd name="connsiteX10" fmla="*/ 228348 w 3247743"/>
              <a:gd name="connsiteY10" fmla="*/ 1025918 h 6495486"/>
              <a:gd name="connsiteX11" fmla="*/ 56343 w 3247743"/>
              <a:gd name="connsiteY11" fmla="*/ 1017232 h 6495486"/>
              <a:gd name="connsiteX12" fmla="*/ 103076 w 3247743"/>
              <a:gd name="connsiteY12" fmla="*/ 1012521 h 6495486"/>
              <a:gd name="connsiteX13" fmla="*/ 511456 w 3247743"/>
              <a:gd name="connsiteY13" fmla="*/ 511456 h 6495486"/>
              <a:gd name="connsiteX14" fmla="*/ 0 w 3247743"/>
              <a:gd name="connsiteY14" fmla="*/ 0 h 6495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47743" h="6495486">
                <a:moveTo>
                  <a:pt x="0" y="0"/>
                </a:moveTo>
                <a:cubicBezTo>
                  <a:pt x="1793675" y="0"/>
                  <a:pt x="3247743" y="1454069"/>
                  <a:pt x="3247743" y="3247744"/>
                </a:cubicBezTo>
                <a:cubicBezTo>
                  <a:pt x="3247743" y="4929314"/>
                  <a:pt x="1969754" y="6312402"/>
                  <a:pt x="332062" y="6478719"/>
                </a:cubicBezTo>
                <a:lnTo>
                  <a:pt x="21" y="6495486"/>
                </a:lnTo>
                <a:lnTo>
                  <a:pt x="103076" y="6485097"/>
                </a:lnTo>
                <a:cubicBezTo>
                  <a:pt x="336138" y="6437406"/>
                  <a:pt x="511456" y="6231193"/>
                  <a:pt x="511456" y="5984032"/>
                </a:cubicBezTo>
                <a:cubicBezTo>
                  <a:pt x="511456" y="5736872"/>
                  <a:pt x="336138" y="5530659"/>
                  <a:pt x="103076" y="5482967"/>
                </a:cubicBezTo>
                <a:lnTo>
                  <a:pt x="56337" y="5478255"/>
                </a:lnTo>
                <a:lnTo>
                  <a:pt x="228348" y="5469570"/>
                </a:lnTo>
                <a:cubicBezTo>
                  <a:pt x="1354534" y="5355200"/>
                  <a:pt x="2233356" y="4404104"/>
                  <a:pt x="2233356" y="3247744"/>
                </a:cubicBezTo>
                <a:cubicBezTo>
                  <a:pt x="2233356" y="2091383"/>
                  <a:pt x="1354534" y="1140288"/>
                  <a:pt x="228348" y="1025918"/>
                </a:cubicBezTo>
                <a:lnTo>
                  <a:pt x="56343" y="1017232"/>
                </a:lnTo>
                <a:lnTo>
                  <a:pt x="103076" y="1012521"/>
                </a:lnTo>
                <a:cubicBezTo>
                  <a:pt x="336138" y="964830"/>
                  <a:pt x="511456" y="758617"/>
                  <a:pt x="511456" y="511456"/>
                </a:cubicBezTo>
                <a:cubicBezTo>
                  <a:pt x="511456" y="228987"/>
                  <a:pt x="282469" y="0"/>
                  <a:pt x="0" y="0"/>
                </a:cubicBezTo>
                <a:close/>
              </a:path>
            </a:pathLst>
          </a:custGeom>
          <a:solidFill>
            <a:srgbClr val="DEAB8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kern="0" dirty="0">
              <a:sym typeface="Arial" panose="020B0604020202020204" pitchFamily="34" charset="0"/>
            </a:endParaRPr>
          </a:p>
        </p:txBody>
      </p:sp>
      <p:sp>
        <p:nvSpPr>
          <p:cNvPr id="13" name="椭圆 12"/>
          <p:cNvSpPr/>
          <p:nvPr>
            <p:custDataLst>
              <p:tags r:id="rId2"/>
            </p:custDataLst>
          </p:nvPr>
        </p:nvSpPr>
        <p:spPr>
          <a:xfrm>
            <a:off x="5992553" y="1364030"/>
            <a:ext cx="126390" cy="519351"/>
          </a:xfrm>
          <a:prstGeom prst="ellipse">
            <a:avLst/>
          </a:prstGeom>
          <a:solidFill>
            <a:srgbClr val="DEAB8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p>
            <a:pPr algn="ctr"/>
            <a:endParaRPr lang="zh-CN" altLang="en-US" kern="0" dirty="0">
              <a:sym typeface="Arial" panose="020B0604020202020204" pitchFamily="34" charset="0"/>
            </a:endParaRPr>
          </a:p>
        </p:txBody>
      </p:sp>
      <p:sp>
        <p:nvSpPr>
          <p:cNvPr id="16" name="椭圆 15"/>
          <p:cNvSpPr/>
          <p:nvPr>
            <p:custDataLst>
              <p:tags r:id="rId3"/>
            </p:custDataLst>
          </p:nvPr>
        </p:nvSpPr>
        <p:spPr>
          <a:xfrm>
            <a:off x="5992553" y="2368785"/>
            <a:ext cx="126390" cy="519351"/>
          </a:xfrm>
          <a:prstGeom prst="ellipse">
            <a:avLst/>
          </a:prstGeom>
          <a:solidFill>
            <a:srgbClr val="869ACD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p>
            <a:pPr algn="ctr"/>
            <a:endParaRPr lang="zh-CN" altLang="en-US" kern="0" dirty="0">
              <a:sym typeface="Arial" panose="020B0604020202020204" pitchFamily="34" charset="0"/>
            </a:endParaRPr>
          </a:p>
        </p:txBody>
      </p:sp>
      <p:sp>
        <p:nvSpPr>
          <p:cNvPr id="18" name="椭圆 17"/>
          <p:cNvSpPr/>
          <p:nvPr>
            <p:custDataLst>
              <p:tags r:id="rId4"/>
            </p:custDataLst>
          </p:nvPr>
        </p:nvSpPr>
        <p:spPr>
          <a:xfrm>
            <a:off x="5745679" y="1797576"/>
            <a:ext cx="657012" cy="657012"/>
          </a:xfrm>
          <a:prstGeom prst="ellipse">
            <a:avLst/>
          </a:prstGeom>
          <a:solidFill>
            <a:srgbClr val="D9D9D9"/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p>
            <a:pPr algn="ctr"/>
            <a:r>
              <a:rPr lang="en-US" altLang="zh-CN" sz="2000" b="1" kern="0" dirty="0">
                <a:solidFill>
                  <a:srgbClr val="DEAB81"/>
                </a:solidFill>
                <a:sym typeface="Arial" panose="020B0604020202020204" pitchFamily="34" charset="0"/>
              </a:rPr>
              <a:t>01</a:t>
            </a:r>
            <a:endParaRPr lang="zh-CN" altLang="en-US" sz="2000" b="1" kern="0" dirty="0">
              <a:solidFill>
                <a:srgbClr val="DEAB81"/>
              </a:solidFill>
              <a:sym typeface="Arial" panose="020B0604020202020204" pitchFamily="34" charset="0"/>
            </a:endParaRPr>
          </a:p>
        </p:txBody>
      </p:sp>
      <p:sp>
        <p:nvSpPr>
          <p:cNvPr id="23" name="椭圆 22"/>
          <p:cNvSpPr/>
          <p:nvPr>
            <p:custDataLst>
              <p:tags r:id="rId5"/>
            </p:custDataLst>
          </p:nvPr>
        </p:nvSpPr>
        <p:spPr>
          <a:xfrm>
            <a:off x="5992553" y="3373629"/>
            <a:ext cx="126390" cy="519351"/>
          </a:xfrm>
          <a:prstGeom prst="ellipse">
            <a:avLst/>
          </a:prstGeom>
          <a:solidFill>
            <a:srgbClr val="D26078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p>
            <a:pPr algn="ctr"/>
            <a:endParaRPr lang="zh-CN" altLang="en-US" kern="0" dirty="0">
              <a:sym typeface="Arial" panose="020B0604020202020204" pitchFamily="34" charset="0"/>
            </a:endParaRPr>
          </a:p>
        </p:txBody>
      </p:sp>
      <p:sp>
        <p:nvSpPr>
          <p:cNvPr id="24" name="任意多边形 23"/>
          <p:cNvSpPr/>
          <p:nvPr>
            <p:custDataLst>
              <p:tags r:id="rId6"/>
            </p:custDataLst>
          </p:nvPr>
        </p:nvSpPr>
        <p:spPr>
          <a:xfrm>
            <a:off x="6055750" y="3536728"/>
            <a:ext cx="596280" cy="1192559"/>
          </a:xfrm>
          <a:custGeom>
            <a:avLst/>
            <a:gdLst>
              <a:gd name="connsiteX0" fmla="*/ 0 w 3247743"/>
              <a:gd name="connsiteY0" fmla="*/ 0 h 6495486"/>
              <a:gd name="connsiteX1" fmla="*/ 3247743 w 3247743"/>
              <a:gd name="connsiteY1" fmla="*/ 3247744 h 6495486"/>
              <a:gd name="connsiteX2" fmla="*/ 332062 w 3247743"/>
              <a:gd name="connsiteY2" fmla="*/ 6478719 h 6495486"/>
              <a:gd name="connsiteX3" fmla="*/ 21 w 3247743"/>
              <a:gd name="connsiteY3" fmla="*/ 6495486 h 6495486"/>
              <a:gd name="connsiteX4" fmla="*/ 103076 w 3247743"/>
              <a:gd name="connsiteY4" fmla="*/ 6485097 h 6495486"/>
              <a:gd name="connsiteX5" fmla="*/ 511456 w 3247743"/>
              <a:gd name="connsiteY5" fmla="*/ 5984032 h 6495486"/>
              <a:gd name="connsiteX6" fmla="*/ 103076 w 3247743"/>
              <a:gd name="connsiteY6" fmla="*/ 5482967 h 6495486"/>
              <a:gd name="connsiteX7" fmla="*/ 56337 w 3247743"/>
              <a:gd name="connsiteY7" fmla="*/ 5478255 h 6495486"/>
              <a:gd name="connsiteX8" fmla="*/ 228348 w 3247743"/>
              <a:gd name="connsiteY8" fmla="*/ 5469570 h 6495486"/>
              <a:gd name="connsiteX9" fmla="*/ 2233356 w 3247743"/>
              <a:gd name="connsiteY9" fmla="*/ 3247744 h 6495486"/>
              <a:gd name="connsiteX10" fmla="*/ 228348 w 3247743"/>
              <a:gd name="connsiteY10" fmla="*/ 1025918 h 6495486"/>
              <a:gd name="connsiteX11" fmla="*/ 56343 w 3247743"/>
              <a:gd name="connsiteY11" fmla="*/ 1017232 h 6495486"/>
              <a:gd name="connsiteX12" fmla="*/ 103076 w 3247743"/>
              <a:gd name="connsiteY12" fmla="*/ 1012521 h 6495486"/>
              <a:gd name="connsiteX13" fmla="*/ 511456 w 3247743"/>
              <a:gd name="connsiteY13" fmla="*/ 511456 h 6495486"/>
              <a:gd name="connsiteX14" fmla="*/ 0 w 3247743"/>
              <a:gd name="connsiteY14" fmla="*/ 0 h 6495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47743" h="6495486">
                <a:moveTo>
                  <a:pt x="0" y="0"/>
                </a:moveTo>
                <a:cubicBezTo>
                  <a:pt x="1793675" y="0"/>
                  <a:pt x="3247743" y="1454069"/>
                  <a:pt x="3247743" y="3247744"/>
                </a:cubicBezTo>
                <a:cubicBezTo>
                  <a:pt x="3247743" y="4929314"/>
                  <a:pt x="1969754" y="6312402"/>
                  <a:pt x="332062" y="6478719"/>
                </a:cubicBezTo>
                <a:lnTo>
                  <a:pt x="21" y="6495486"/>
                </a:lnTo>
                <a:lnTo>
                  <a:pt x="103076" y="6485097"/>
                </a:lnTo>
                <a:cubicBezTo>
                  <a:pt x="336138" y="6437406"/>
                  <a:pt x="511456" y="6231193"/>
                  <a:pt x="511456" y="5984032"/>
                </a:cubicBezTo>
                <a:cubicBezTo>
                  <a:pt x="511456" y="5736872"/>
                  <a:pt x="336138" y="5530659"/>
                  <a:pt x="103076" y="5482967"/>
                </a:cubicBezTo>
                <a:lnTo>
                  <a:pt x="56337" y="5478255"/>
                </a:lnTo>
                <a:lnTo>
                  <a:pt x="228348" y="5469570"/>
                </a:lnTo>
                <a:cubicBezTo>
                  <a:pt x="1354534" y="5355200"/>
                  <a:pt x="2233356" y="4404104"/>
                  <a:pt x="2233356" y="3247744"/>
                </a:cubicBezTo>
                <a:cubicBezTo>
                  <a:pt x="2233356" y="2091383"/>
                  <a:pt x="1354534" y="1140288"/>
                  <a:pt x="228348" y="1025918"/>
                </a:cubicBezTo>
                <a:lnTo>
                  <a:pt x="56343" y="1017232"/>
                </a:lnTo>
                <a:lnTo>
                  <a:pt x="103076" y="1012521"/>
                </a:lnTo>
                <a:cubicBezTo>
                  <a:pt x="336138" y="964830"/>
                  <a:pt x="511456" y="758617"/>
                  <a:pt x="511456" y="511456"/>
                </a:cubicBezTo>
                <a:cubicBezTo>
                  <a:pt x="511456" y="228987"/>
                  <a:pt x="282469" y="0"/>
                  <a:pt x="0" y="0"/>
                </a:cubicBezTo>
                <a:close/>
              </a:path>
            </a:pathLst>
          </a:custGeom>
          <a:solidFill>
            <a:srgbClr val="D26078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kern="0" dirty="0">
              <a:sym typeface="Arial" panose="020B0604020202020204" pitchFamily="34" charset="0"/>
            </a:endParaRPr>
          </a:p>
        </p:txBody>
      </p:sp>
      <p:sp>
        <p:nvSpPr>
          <p:cNvPr id="25" name="椭圆 24"/>
          <p:cNvSpPr/>
          <p:nvPr>
            <p:custDataLst>
              <p:tags r:id="rId7"/>
            </p:custDataLst>
          </p:nvPr>
        </p:nvSpPr>
        <p:spPr>
          <a:xfrm>
            <a:off x="5992553" y="4375710"/>
            <a:ext cx="126390" cy="519351"/>
          </a:xfrm>
          <a:prstGeom prst="ellipse">
            <a:avLst/>
          </a:prstGeom>
          <a:solidFill>
            <a:srgbClr val="EDC51B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p>
            <a:pPr algn="ctr"/>
            <a:endParaRPr lang="zh-CN" altLang="en-US" kern="0" dirty="0">
              <a:sym typeface="Arial" panose="020B0604020202020204" pitchFamily="34" charset="0"/>
            </a:endParaRPr>
          </a:p>
        </p:txBody>
      </p:sp>
      <p:sp>
        <p:nvSpPr>
          <p:cNvPr id="29" name="椭圆 28"/>
          <p:cNvSpPr/>
          <p:nvPr>
            <p:custDataLst>
              <p:tags r:id="rId8"/>
            </p:custDataLst>
          </p:nvPr>
        </p:nvSpPr>
        <p:spPr>
          <a:xfrm>
            <a:off x="5992553" y="5378631"/>
            <a:ext cx="126390" cy="519351"/>
          </a:xfrm>
          <a:prstGeom prst="ellipse">
            <a:avLst/>
          </a:prstGeom>
          <a:solidFill>
            <a:srgbClr val="DEAB8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p>
            <a:pPr algn="ctr"/>
            <a:endParaRPr lang="zh-CN" altLang="en-US" kern="0" dirty="0">
              <a:sym typeface="Arial" panose="020B0604020202020204" pitchFamily="34" charset="0"/>
            </a:endParaRPr>
          </a:p>
        </p:txBody>
      </p:sp>
      <p:sp>
        <p:nvSpPr>
          <p:cNvPr id="30" name="任意多边形 29"/>
          <p:cNvSpPr/>
          <p:nvPr>
            <p:custDataLst>
              <p:tags r:id="rId9"/>
            </p:custDataLst>
          </p:nvPr>
        </p:nvSpPr>
        <p:spPr>
          <a:xfrm flipH="1">
            <a:off x="5459961" y="2534645"/>
            <a:ext cx="596280" cy="1192559"/>
          </a:xfrm>
          <a:custGeom>
            <a:avLst/>
            <a:gdLst>
              <a:gd name="connsiteX0" fmla="*/ 0 w 3247743"/>
              <a:gd name="connsiteY0" fmla="*/ 0 h 6495486"/>
              <a:gd name="connsiteX1" fmla="*/ 3247743 w 3247743"/>
              <a:gd name="connsiteY1" fmla="*/ 3247744 h 6495486"/>
              <a:gd name="connsiteX2" fmla="*/ 332062 w 3247743"/>
              <a:gd name="connsiteY2" fmla="*/ 6478719 h 6495486"/>
              <a:gd name="connsiteX3" fmla="*/ 21 w 3247743"/>
              <a:gd name="connsiteY3" fmla="*/ 6495486 h 6495486"/>
              <a:gd name="connsiteX4" fmla="*/ 103076 w 3247743"/>
              <a:gd name="connsiteY4" fmla="*/ 6485097 h 6495486"/>
              <a:gd name="connsiteX5" fmla="*/ 511456 w 3247743"/>
              <a:gd name="connsiteY5" fmla="*/ 5984032 h 6495486"/>
              <a:gd name="connsiteX6" fmla="*/ 103076 w 3247743"/>
              <a:gd name="connsiteY6" fmla="*/ 5482967 h 6495486"/>
              <a:gd name="connsiteX7" fmla="*/ 56337 w 3247743"/>
              <a:gd name="connsiteY7" fmla="*/ 5478255 h 6495486"/>
              <a:gd name="connsiteX8" fmla="*/ 228348 w 3247743"/>
              <a:gd name="connsiteY8" fmla="*/ 5469570 h 6495486"/>
              <a:gd name="connsiteX9" fmla="*/ 2233356 w 3247743"/>
              <a:gd name="connsiteY9" fmla="*/ 3247744 h 6495486"/>
              <a:gd name="connsiteX10" fmla="*/ 228348 w 3247743"/>
              <a:gd name="connsiteY10" fmla="*/ 1025918 h 6495486"/>
              <a:gd name="connsiteX11" fmla="*/ 56343 w 3247743"/>
              <a:gd name="connsiteY11" fmla="*/ 1017232 h 6495486"/>
              <a:gd name="connsiteX12" fmla="*/ 103076 w 3247743"/>
              <a:gd name="connsiteY12" fmla="*/ 1012521 h 6495486"/>
              <a:gd name="connsiteX13" fmla="*/ 511456 w 3247743"/>
              <a:gd name="connsiteY13" fmla="*/ 511456 h 6495486"/>
              <a:gd name="connsiteX14" fmla="*/ 0 w 3247743"/>
              <a:gd name="connsiteY14" fmla="*/ 0 h 6495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47743" h="6495486">
                <a:moveTo>
                  <a:pt x="0" y="0"/>
                </a:moveTo>
                <a:cubicBezTo>
                  <a:pt x="1793675" y="0"/>
                  <a:pt x="3247743" y="1454069"/>
                  <a:pt x="3247743" y="3247744"/>
                </a:cubicBezTo>
                <a:cubicBezTo>
                  <a:pt x="3247743" y="4929314"/>
                  <a:pt x="1969754" y="6312402"/>
                  <a:pt x="332062" y="6478719"/>
                </a:cubicBezTo>
                <a:lnTo>
                  <a:pt x="21" y="6495486"/>
                </a:lnTo>
                <a:lnTo>
                  <a:pt x="103076" y="6485097"/>
                </a:lnTo>
                <a:cubicBezTo>
                  <a:pt x="336138" y="6437406"/>
                  <a:pt x="511456" y="6231193"/>
                  <a:pt x="511456" y="5984032"/>
                </a:cubicBezTo>
                <a:cubicBezTo>
                  <a:pt x="511456" y="5736872"/>
                  <a:pt x="336138" y="5530659"/>
                  <a:pt x="103076" y="5482967"/>
                </a:cubicBezTo>
                <a:lnTo>
                  <a:pt x="56337" y="5478255"/>
                </a:lnTo>
                <a:lnTo>
                  <a:pt x="228348" y="5469570"/>
                </a:lnTo>
                <a:cubicBezTo>
                  <a:pt x="1354534" y="5355200"/>
                  <a:pt x="2233356" y="4404104"/>
                  <a:pt x="2233356" y="3247744"/>
                </a:cubicBezTo>
                <a:cubicBezTo>
                  <a:pt x="2233356" y="2091383"/>
                  <a:pt x="1354534" y="1140288"/>
                  <a:pt x="228348" y="1025918"/>
                </a:cubicBezTo>
                <a:lnTo>
                  <a:pt x="56343" y="1017232"/>
                </a:lnTo>
                <a:lnTo>
                  <a:pt x="103076" y="1012521"/>
                </a:lnTo>
                <a:cubicBezTo>
                  <a:pt x="336138" y="964830"/>
                  <a:pt x="511456" y="758617"/>
                  <a:pt x="511456" y="511456"/>
                </a:cubicBezTo>
                <a:cubicBezTo>
                  <a:pt x="511456" y="228987"/>
                  <a:pt x="282469" y="0"/>
                  <a:pt x="0" y="0"/>
                </a:cubicBezTo>
                <a:close/>
              </a:path>
            </a:pathLst>
          </a:custGeom>
          <a:solidFill>
            <a:srgbClr val="869ACD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kern="0" dirty="0">
              <a:sym typeface="Arial" panose="020B0604020202020204" pitchFamily="34" charset="0"/>
            </a:endParaRPr>
          </a:p>
        </p:txBody>
      </p:sp>
      <p:sp>
        <p:nvSpPr>
          <p:cNvPr id="42" name="椭圆 41"/>
          <p:cNvSpPr/>
          <p:nvPr>
            <p:custDataLst>
              <p:tags r:id="rId10"/>
            </p:custDataLst>
          </p:nvPr>
        </p:nvSpPr>
        <p:spPr>
          <a:xfrm flipH="1">
            <a:off x="5709300" y="2802419"/>
            <a:ext cx="657012" cy="657012"/>
          </a:xfrm>
          <a:prstGeom prst="ellipse">
            <a:avLst/>
          </a:prstGeom>
          <a:solidFill>
            <a:srgbClr val="D9D9D9"/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p>
            <a:pPr algn="ctr"/>
            <a:r>
              <a:rPr lang="en-US" altLang="zh-CN" sz="2000" b="1" kern="0" dirty="0">
                <a:solidFill>
                  <a:srgbClr val="869ACD"/>
                </a:solidFill>
                <a:sym typeface="Arial" panose="020B0604020202020204" pitchFamily="34" charset="0"/>
              </a:rPr>
              <a:t>02</a:t>
            </a:r>
            <a:endParaRPr lang="zh-CN" altLang="en-US" sz="2000" b="1" kern="0" dirty="0">
              <a:solidFill>
                <a:srgbClr val="869ACD"/>
              </a:solidFill>
              <a:sym typeface="Arial" panose="020B0604020202020204" pitchFamily="34" charset="0"/>
            </a:endParaRPr>
          </a:p>
        </p:txBody>
      </p:sp>
      <p:sp>
        <p:nvSpPr>
          <p:cNvPr id="44" name="椭圆 43"/>
          <p:cNvSpPr/>
          <p:nvPr>
            <p:custDataLst>
              <p:tags r:id="rId11"/>
            </p:custDataLst>
          </p:nvPr>
        </p:nvSpPr>
        <p:spPr>
          <a:xfrm>
            <a:off x="5745679" y="3804501"/>
            <a:ext cx="657012" cy="657012"/>
          </a:xfrm>
          <a:prstGeom prst="ellipse">
            <a:avLst/>
          </a:prstGeom>
          <a:solidFill>
            <a:srgbClr val="D9D9D9"/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p>
            <a:pPr algn="ctr"/>
            <a:r>
              <a:rPr lang="en-US" altLang="zh-CN" sz="2000" b="1" kern="0" dirty="0">
                <a:solidFill>
                  <a:srgbClr val="D26078"/>
                </a:solidFill>
                <a:sym typeface="Arial" panose="020B0604020202020204" pitchFamily="34" charset="0"/>
              </a:rPr>
              <a:t>03</a:t>
            </a:r>
            <a:endParaRPr lang="zh-CN" altLang="en-US" sz="2000" b="1" kern="0" dirty="0">
              <a:solidFill>
                <a:srgbClr val="D26078"/>
              </a:solidFill>
              <a:sym typeface="Arial" panose="020B0604020202020204" pitchFamily="34" charset="0"/>
            </a:endParaRPr>
          </a:p>
        </p:txBody>
      </p:sp>
      <p:sp>
        <p:nvSpPr>
          <p:cNvPr id="46" name="任意多边形 45"/>
          <p:cNvSpPr/>
          <p:nvPr>
            <p:custDataLst>
              <p:tags r:id="rId12"/>
            </p:custDataLst>
          </p:nvPr>
        </p:nvSpPr>
        <p:spPr>
          <a:xfrm flipH="1">
            <a:off x="5459961" y="4540944"/>
            <a:ext cx="596280" cy="1192559"/>
          </a:xfrm>
          <a:custGeom>
            <a:avLst/>
            <a:gdLst>
              <a:gd name="connsiteX0" fmla="*/ 0 w 3247743"/>
              <a:gd name="connsiteY0" fmla="*/ 0 h 6495486"/>
              <a:gd name="connsiteX1" fmla="*/ 3247743 w 3247743"/>
              <a:gd name="connsiteY1" fmla="*/ 3247744 h 6495486"/>
              <a:gd name="connsiteX2" fmla="*/ 332062 w 3247743"/>
              <a:gd name="connsiteY2" fmla="*/ 6478719 h 6495486"/>
              <a:gd name="connsiteX3" fmla="*/ 21 w 3247743"/>
              <a:gd name="connsiteY3" fmla="*/ 6495486 h 6495486"/>
              <a:gd name="connsiteX4" fmla="*/ 103076 w 3247743"/>
              <a:gd name="connsiteY4" fmla="*/ 6485097 h 6495486"/>
              <a:gd name="connsiteX5" fmla="*/ 511456 w 3247743"/>
              <a:gd name="connsiteY5" fmla="*/ 5984032 h 6495486"/>
              <a:gd name="connsiteX6" fmla="*/ 103076 w 3247743"/>
              <a:gd name="connsiteY6" fmla="*/ 5482967 h 6495486"/>
              <a:gd name="connsiteX7" fmla="*/ 56337 w 3247743"/>
              <a:gd name="connsiteY7" fmla="*/ 5478255 h 6495486"/>
              <a:gd name="connsiteX8" fmla="*/ 228348 w 3247743"/>
              <a:gd name="connsiteY8" fmla="*/ 5469570 h 6495486"/>
              <a:gd name="connsiteX9" fmla="*/ 2233356 w 3247743"/>
              <a:gd name="connsiteY9" fmla="*/ 3247744 h 6495486"/>
              <a:gd name="connsiteX10" fmla="*/ 228348 w 3247743"/>
              <a:gd name="connsiteY10" fmla="*/ 1025918 h 6495486"/>
              <a:gd name="connsiteX11" fmla="*/ 56343 w 3247743"/>
              <a:gd name="connsiteY11" fmla="*/ 1017232 h 6495486"/>
              <a:gd name="connsiteX12" fmla="*/ 103076 w 3247743"/>
              <a:gd name="connsiteY12" fmla="*/ 1012521 h 6495486"/>
              <a:gd name="connsiteX13" fmla="*/ 511456 w 3247743"/>
              <a:gd name="connsiteY13" fmla="*/ 511456 h 6495486"/>
              <a:gd name="connsiteX14" fmla="*/ 0 w 3247743"/>
              <a:gd name="connsiteY14" fmla="*/ 0 h 6495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47743" h="6495486">
                <a:moveTo>
                  <a:pt x="0" y="0"/>
                </a:moveTo>
                <a:cubicBezTo>
                  <a:pt x="1793675" y="0"/>
                  <a:pt x="3247743" y="1454069"/>
                  <a:pt x="3247743" y="3247744"/>
                </a:cubicBezTo>
                <a:cubicBezTo>
                  <a:pt x="3247743" y="4929314"/>
                  <a:pt x="1969754" y="6312402"/>
                  <a:pt x="332062" y="6478719"/>
                </a:cubicBezTo>
                <a:lnTo>
                  <a:pt x="21" y="6495486"/>
                </a:lnTo>
                <a:lnTo>
                  <a:pt x="103076" y="6485097"/>
                </a:lnTo>
                <a:cubicBezTo>
                  <a:pt x="336138" y="6437406"/>
                  <a:pt x="511456" y="6231193"/>
                  <a:pt x="511456" y="5984032"/>
                </a:cubicBezTo>
                <a:cubicBezTo>
                  <a:pt x="511456" y="5736872"/>
                  <a:pt x="336138" y="5530659"/>
                  <a:pt x="103076" y="5482967"/>
                </a:cubicBezTo>
                <a:lnTo>
                  <a:pt x="56337" y="5478255"/>
                </a:lnTo>
                <a:lnTo>
                  <a:pt x="228348" y="5469570"/>
                </a:lnTo>
                <a:cubicBezTo>
                  <a:pt x="1354534" y="5355200"/>
                  <a:pt x="2233356" y="4404104"/>
                  <a:pt x="2233356" y="3247744"/>
                </a:cubicBezTo>
                <a:cubicBezTo>
                  <a:pt x="2233356" y="2091383"/>
                  <a:pt x="1354534" y="1140288"/>
                  <a:pt x="228348" y="1025918"/>
                </a:cubicBezTo>
                <a:lnTo>
                  <a:pt x="56343" y="1017232"/>
                </a:lnTo>
                <a:lnTo>
                  <a:pt x="103076" y="1012521"/>
                </a:lnTo>
                <a:cubicBezTo>
                  <a:pt x="336138" y="964830"/>
                  <a:pt x="511456" y="758617"/>
                  <a:pt x="511456" y="511456"/>
                </a:cubicBezTo>
                <a:cubicBezTo>
                  <a:pt x="511456" y="228987"/>
                  <a:pt x="282469" y="0"/>
                  <a:pt x="0" y="0"/>
                </a:cubicBezTo>
                <a:close/>
              </a:path>
            </a:pathLst>
          </a:custGeom>
          <a:solidFill>
            <a:srgbClr val="EDC51B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kern="0" dirty="0">
              <a:sym typeface="Arial" panose="020B0604020202020204" pitchFamily="34" charset="0"/>
            </a:endParaRPr>
          </a:p>
        </p:txBody>
      </p:sp>
      <p:sp>
        <p:nvSpPr>
          <p:cNvPr id="48" name="椭圆 47"/>
          <p:cNvSpPr/>
          <p:nvPr>
            <p:custDataLst>
              <p:tags r:id="rId13"/>
            </p:custDataLst>
          </p:nvPr>
        </p:nvSpPr>
        <p:spPr>
          <a:xfrm flipH="1">
            <a:off x="5709300" y="4808717"/>
            <a:ext cx="657012" cy="657012"/>
          </a:xfrm>
          <a:prstGeom prst="ellipse">
            <a:avLst/>
          </a:prstGeom>
          <a:solidFill>
            <a:srgbClr val="D9D9D9"/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p>
            <a:pPr algn="ctr"/>
            <a:r>
              <a:rPr lang="en-US" altLang="zh-CN" sz="2000" b="1" kern="0" dirty="0">
                <a:solidFill>
                  <a:srgbClr val="EDC51B"/>
                </a:solidFill>
                <a:sym typeface="Arial" panose="020B0604020202020204" pitchFamily="34" charset="0"/>
              </a:rPr>
              <a:t>04</a:t>
            </a:r>
            <a:endParaRPr lang="zh-CN" altLang="en-US" sz="2000" b="1" kern="0" dirty="0">
              <a:solidFill>
                <a:srgbClr val="EDC51B"/>
              </a:solidFill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>
            <p:custDataLst>
              <p:tags r:id="rId14"/>
            </p:custDataLst>
          </p:nvPr>
        </p:nvSpPr>
        <p:spPr>
          <a:xfrm>
            <a:off x="2042795" y="1747516"/>
            <a:ext cx="3702884" cy="757130"/>
          </a:xfrm>
          <a:prstGeom prst="rect">
            <a:avLst/>
          </a:prstGeom>
        </p:spPr>
        <p:txBody>
          <a:bodyPr wrap="square" anchor="ctr" anchorCtr="0">
            <a:normAutofit fontScale="90000"/>
          </a:bodyPr>
          <a:p>
            <a:pPr algn="just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sym typeface="Arial" panose="020B0604020202020204" pitchFamily="34" charset="0"/>
              </a:rPr>
              <a:t>LR</a:t>
            </a:r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、</a:t>
            </a:r>
            <a:r>
              <a:rPr lang="en-US" altLang="zh-CN" dirty="0">
                <a:solidFill>
                  <a:schemeClr val="bg1"/>
                </a:solidFill>
                <a:sym typeface="Arial" panose="020B0604020202020204" pitchFamily="34" charset="0"/>
              </a:rPr>
              <a:t>xgb</a:t>
            </a:r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阶段：大量的人工特征，此时属于推荐系统精排的机器学习阶段。</a:t>
            </a:r>
            <a:endParaRPr lang="zh-CN" alt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51" name="矩形 50"/>
          <p:cNvSpPr/>
          <p:nvPr>
            <p:custDataLst>
              <p:tags r:id="rId15"/>
            </p:custDataLst>
          </p:nvPr>
        </p:nvSpPr>
        <p:spPr>
          <a:xfrm>
            <a:off x="1758315" y="3431540"/>
            <a:ext cx="3950970" cy="1226185"/>
          </a:xfrm>
          <a:prstGeom prst="rect">
            <a:avLst/>
          </a:prstGeom>
        </p:spPr>
        <p:txBody>
          <a:bodyPr wrap="square" anchor="ctr" anchorCtr="0">
            <a:normAutofit lnSpcReduction="20000"/>
          </a:bodyPr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从</a:t>
            </a:r>
            <a:r>
              <a:rPr lang="en-US" altLang="zh-CN" dirty="0">
                <a:solidFill>
                  <a:schemeClr val="bg1"/>
                </a:solidFill>
                <a:sym typeface="Arial" panose="020B0604020202020204" pitchFamily="34" charset="0"/>
              </a:rPr>
              <a:t>wide&amp;deep</a:t>
            </a:r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开启深度学习与推荐的道路。</a:t>
            </a:r>
            <a:r>
              <a:rPr lang="en-US" altLang="zh-CN" dirty="0">
                <a:solidFill>
                  <a:schemeClr val="bg1"/>
                </a:solidFill>
                <a:sym typeface="Arial" panose="020B0604020202020204" pitchFamily="34" charset="0"/>
              </a:rPr>
              <a:t>deepfm</a:t>
            </a:r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、</a:t>
            </a:r>
            <a:r>
              <a:rPr lang="en-US" altLang="zh-CN" dirty="0">
                <a:solidFill>
                  <a:schemeClr val="bg1"/>
                </a:solidFill>
                <a:sym typeface="Arial" panose="020B0604020202020204" pitchFamily="34" charset="0"/>
              </a:rPr>
              <a:t>DCN</a:t>
            </a:r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、</a:t>
            </a:r>
            <a:r>
              <a:rPr lang="en-US" altLang="zh-CN" dirty="0">
                <a:solidFill>
                  <a:schemeClr val="bg1"/>
                </a:solidFill>
                <a:sym typeface="Arial" panose="020B0604020202020204" pitchFamily="34" charset="0"/>
              </a:rPr>
              <a:t>pnn....</a:t>
            </a:r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主要增加特征的高阶交叉，使得模型可以拟合更高阶特征。</a:t>
            </a:r>
            <a:endParaRPr lang="en-US" altLang="zh-CN" dirty="0">
              <a:solidFill>
                <a:schemeClr val="bg1"/>
              </a:solidFill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endParaRPr lang="en-US" altLang="zh-CN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52" name="矩形 51"/>
          <p:cNvSpPr/>
          <p:nvPr>
            <p:custDataLst>
              <p:tags r:id="rId16"/>
            </p:custDataLst>
          </p:nvPr>
        </p:nvSpPr>
        <p:spPr>
          <a:xfrm>
            <a:off x="6366312" y="2651331"/>
            <a:ext cx="3704400" cy="959187"/>
          </a:xfrm>
          <a:prstGeom prst="rect">
            <a:avLst/>
          </a:prstGeom>
        </p:spPr>
        <p:txBody>
          <a:bodyPr wrap="square" anchor="ctr" anchorCtr="0">
            <a:normAutofit/>
          </a:bodyPr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引入</a:t>
            </a:r>
            <a:r>
              <a:rPr lang="en-US" altLang="zh-CN" dirty="0">
                <a:solidFill>
                  <a:schemeClr val="bg1"/>
                </a:solidFill>
                <a:sym typeface="Arial" panose="020B0604020202020204" pitchFamily="34" charset="0"/>
              </a:rPr>
              <a:t>fm</a:t>
            </a:r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、</a:t>
            </a:r>
            <a:r>
              <a:rPr lang="en-US" altLang="zh-CN" dirty="0">
                <a:solidFill>
                  <a:schemeClr val="bg1"/>
                </a:solidFill>
                <a:sym typeface="Arial" panose="020B0604020202020204" pitchFamily="34" charset="0"/>
              </a:rPr>
              <a:t>ffm</a:t>
            </a:r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等自动交叉、</a:t>
            </a:r>
            <a:r>
              <a:rPr lang="en-US" altLang="zh-CN" dirty="0">
                <a:solidFill>
                  <a:schemeClr val="bg1"/>
                </a:solidFill>
                <a:sym typeface="Arial" panose="020B0604020202020204" pitchFamily="34" charset="0"/>
              </a:rPr>
              <a:t>filed</a:t>
            </a:r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交叉自动构建特征塞入模型。</a:t>
            </a:r>
            <a:endParaRPr lang="zh-CN" alt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56" name="矩形 55"/>
          <p:cNvSpPr/>
          <p:nvPr>
            <p:custDataLst>
              <p:tags r:id="rId17"/>
            </p:custDataLst>
          </p:nvPr>
        </p:nvSpPr>
        <p:spPr>
          <a:xfrm>
            <a:off x="6366510" y="4461510"/>
            <a:ext cx="3911600" cy="1155700"/>
          </a:xfrm>
          <a:prstGeom prst="rect">
            <a:avLst/>
          </a:prstGeom>
        </p:spPr>
        <p:txBody>
          <a:bodyPr wrap="square" anchor="ctr" anchorCtr="0">
            <a:normAutofit/>
          </a:bodyPr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着重建模在用户兴趣、行为捕捉模型、多任务、多模态的模型中。</a:t>
            </a:r>
            <a:endParaRPr lang="zh-CN" altLang="en-US" dirty="0">
              <a:solidFill>
                <a:schemeClr val="bg1"/>
              </a:solidFill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sym typeface="Arial" panose="020B0604020202020204" pitchFamily="34" charset="0"/>
              </a:rPr>
              <a:t>din</a:t>
            </a:r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、</a:t>
            </a:r>
            <a:r>
              <a:rPr lang="en-US" altLang="zh-CN" dirty="0">
                <a:solidFill>
                  <a:schemeClr val="bg1"/>
                </a:solidFill>
                <a:sym typeface="Arial" panose="020B0604020202020204" pitchFamily="34" charset="0"/>
              </a:rPr>
              <a:t>dien</a:t>
            </a:r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、</a:t>
            </a:r>
            <a:r>
              <a:rPr lang="en-US" altLang="zh-CN" dirty="0">
                <a:solidFill>
                  <a:schemeClr val="bg1"/>
                </a:solidFill>
                <a:sym typeface="Arial" panose="020B0604020202020204" pitchFamily="34" charset="0"/>
              </a:rPr>
              <a:t>bst</a:t>
            </a:r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、</a:t>
            </a:r>
            <a:r>
              <a:rPr lang="en-US" altLang="zh-CN" dirty="0">
                <a:solidFill>
                  <a:schemeClr val="bg1"/>
                </a:solidFill>
                <a:sym typeface="Arial" panose="020B0604020202020204" pitchFamily="34" charset="0"/>
              </a:rPr>
              <a:t>mmoe</a:t>
            </a:r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、</a:t>
            </a:r>
            <a:r>
              <a:rPr lang="en-US" altLang="zh-CN" dirty="0">
                <a:solidFill>
                  <a:schemeClr val="bg1"/>
                </a:solidFill>
                <a:sym typeface="Arial" panose="020B0604020202020204" pitchFamily="34" charset="0"/>
              </a:rPr>
              <a:t>essm...</a:t>
            </a:r>
            <a:endParaRPr lang="zh-CN" alt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0820" y="1675130"/>
            <a:ext cx="4450080" cy="22345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20" y="3909695"/>
            <a:ext cx="4458970" cy="2219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790" y="3908425"/>
            <a:ext cx="4214495" cy="2219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900" y="1675130"/>
            <a:ext cx="4214495" cy="2233295"/>
          </a:xfrm>
          <a:prstGeom prst="rect">
            <a:avLst/>
          </a:prstGeom>
        </p:spPr>
      </p:pic>
      <p:sp>
        <p:nvSpPr>
          <p:cNvPr id="50" name="矩形 49"/>
          <p:cNvSpPr/>
          <p:nvPr>
            <p:custDataLst>
              <p:tags r:id="rId5"/>
            </p:custDataLst>
          </p:nvPr>
        </p:nvSpPr>
        <p:spPr>
          <a:xfrm>
            <a:off x="4665345" y="534035"/>
            <a:ext cx="1741170" cy="687705"/>
          </a:xfrm>
          <a:prstGeom prst="rect">
            <a:avLst/>
          </a:prstGeom>
        </p:spPr>
        <p:txBody>
          <a:bodyPr wrap="square" anchor="ctr" anchorCtr="0">
            <a:normAutofit/>
          </a:bodyPr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主流排序模型</a:t>
            </a:r>
            <a:endParaRPr lang="zh-CN" alt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7680" y="806450"/>
            <a:ext cx="8820150" cy="50749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0" y="541020"/>
            <a:ext cx="2346960" cy="7620"/>
          </a:xfrm>
          <a:prstGeom prst="line">
            <a:avLst/>
          </a:prstGeom>
          <a:ln>
            <a:solidFill>
              <a:srgbClr val="FF9F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67640" y="113030"/>
            <a:ext cx="2011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 defTabSz="914400"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C37FBE"/>
                </a:solidFill>
                <a:sym typeface="+mn-ea"/>
              </a:rPr>
              <a:t>精排模型如何上线</a:t>
            </a:r>
            <a:endParaRPr lang="zh-CN" altLang="en-US" dirty="0">
              <a:solidFill>
                <a:srgbClr val="C37FBE"/>
              </a:solidFill>
              <a:sym typeface="+mn-ea"/>
            </a:endParaRPr>
          </a:p>
        </p:txBody>
      </p:sp>
      <p:sp>
        <p:nvSpPr>
          <p:cNvPr id="8" name="Freeform 4"/>
          <p:cNvSpPr/>
          <p:nvPr>
            <p:custDataLst>
              <p:tags r:id="rId1"/>
            </p:custDataLst>
          </p:nvPr>
        </p:nvSpPr>
        <p:spPr bwMode="gray">
          <a:xfrm>
            <a:off x="5264708" y="1030842"/>
            <a:ext cx="1566844" cy="1185485"/>
          </a:xfrm>
          <a:custGeom>
            <a:avLst/>
            <a:gdLst/>
            <a:ahLst/>
            <a:cxnLst>
              <a:cxn ang="0">
                <a:pos x="0" y="774"/>
              </a:cxn>
              <a:cxn ang="0">
                <a:pos x="2" y="770"/>
              </a:cxn>
              <a:cxn ang="0">
                <a:pos x="8" y="754"/>
              </a:cxn>
              <a:cxn ang="0">
                <a:pos x="16" y="730"/>
              </a:cxn>
              <a:cxn ang="0">
                <a:pos x="32" y="698"/>
              </a:cxn>
              <a:cxn ang="0">
                <a:pos x="50" y="660"/>
              </a:cxn>
              <a:cxn ang="0">
                <a:pos x="76" y="618"/>
              </a:cxn>
              <a:cxn ang="0">
                <a:pos x="106" y="574"/>
              </a:cxn>
              <a:cxn ang="0">
                <a:pos x="142" y="528"/>
              </a:cxn>
              <a:cxn ang="0">
                <a:pos x="186" y="482"/>
              </a:cxn>
              <a:cxn ang="0">
                <a:pos x="236" y="438"/>
              </a:cxn>
              <a:cxn ang="0">
                <a:pos x="294" y="398"/>
              </a:cxn>
              <a:cxn ang="0">
                <a:pos x="360" y="360"/>
              </a:cxn>
              <a:cxn ang="0">
                <a:pos x="426" y="332"/>
              </a:cxn>
              <a:cxn ang="0">
                <a:pos x="488" y="314"/>
              </a:cxn>
              <a:cxn ang="0">
                <a:pos x="544" y="304"/>
              </a:cxn>
              <a:cxn ang="0">
                <a:pos x="594" y="300"/>
              </a:cxn>
              <a:cxn ang="0">
                <a:pos x="638" y="300"/>
              </a:cxn>
              <a:cxn ang="0">
                <a:pos x="678" y="304"/>
              </a:cxn>
              <a:cxn ang="0">
                <a:pos x="710" y="312"/>
              </a:cxn>
              <a:cxn ang="0">
                <a:pos x="736" y="320"/>
              </a:cxn>
              <a:cxn ang="0">
                <a:pos x="754" y="326"/>
              </a:cxn>
              <a:cxn ang="0">
                <a:pos x="766" y="332"/>
              </a:cxn>
              <a:cxn ang="0">
                <a:pos x="770" y="334"/>
              </a:cxn>
              <a:cxn ang="0">
                <a:pos x="680" y="476"/>
              </a:cxn>
              <a:cxn ang="0">
                <a:pos x="982" y="370"/>
              </a:cxn>
              <a:cxn ang="0">
                <a:pos x="912" y="0"/>
              </a:cxn>
              <a:cxn ang="0">
                <a:pos x="854" y="150"/>
              </a:cxn>
              <a:cxn ang="0">
                <a:pos x="850" y="148"/>
              </a:cxn>
              <a:cxn ang="0">
                <a:pos x="838" y="142"/>
              </a:cxn>
              <a:cxn ang="0">
                <a:pos x="822" y="134"/>
              </a:cxn>
              <a:cxn ang="0">
                <a:pos x="798" y="126"/>
              </a:cxn>
              <a:cxn ang="0">
                <a:pos x="768" y="120"/>
              </a:cxn>
              <a:cxn ang="0">
                <a:pos x="732" y="114"/>
              </a:cxn>
              <a:cxn ang="0">
                <a:pos x="692" y="110"/>
              </a:cxn>
              <a:cxn ang="0">
                <a:pos x="646" y="110"/>
              </a:cxn>
              <a:cxn ang="0">
                <a:pos x="596" y="116"/>
              </a:cxn>
              <a:cxn ang="0">
                <a:pos x="540" y="126"/>
              </a:cxn>
              <a:cxn ang="0">
                <a:pos x="482" y="146"/>
              </a:cxn>
              <a:cxn ang="0">
                <a:pos x="422" y="172"/>
              </a:cxn>
              <a:cxn ang="0">
                <a:pos x="356" y="210"/>
              </a:cxn>
              <a:cxn ang="0">
                <a:pos x="290" y="258"/>
              </a:cxn>
              <a:cxn ang="0">
                <a:pos x="230" y="310"/>
              </a:cxn>
              <a:cxn ang="0">
                <a:pos x="178" y="364"/>
              </a:cxn>
              <a:cxn ang="0">
                <a:pos x="136" y="422"/>
              </a:cxn>
              <a:cxn ang="0">
                <a:pos x="100" y="480"/>
              </a:cxn>
              <a:cxn ang="0">
                <a:pos x="72" y="536"/>
              </a:cxn>
              <a:cxn ang="0">
                <a:pos x="48" y="590"/>
              </a:cxn>
              <a:cxn ang="0">
                <a:pos x="30" y="640"/>
              </a:cxn>
              <a:cxn ang="0">
                <a:pos x="18" y="684"/>
              </a:cxn>
              <a:cxn ang="0">
                <a:pos x="8" y="722"/>
              </a:cxn>
              <a:cxn ang="0">
                <a:pos x="4" y="750"/>
              </a:cxn>
              <a:cxn ang="0">
                <a:pos x="0" y="768"/>
              </a:cxn>
              <a:cxn ang="0">
                <a:pos x="0" y="774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solidFill>
            <a:srgbClr val="178AA1"/>
          </a:solidFill>
          <a:ln w="12700">
            <a:noFill/>
            <a:prstDash val="solid"/>
            <a:round/>
          </a:ln>
        </p:spPr>
        <p:txBody>
          <a:bodyPr/>
          <a:lstStyle/>
          <a:p>
            <a:pPr>
              <a:defRPr/>
            </a:pPr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502860" y="2501295"/>
            <a:ext cx="2452011" cy="3022281"/>
          </a:xfrm>
          <a:prstGeom prst="roundRect">
            <a:avLst>
              <a:gd name="adj" fmla="val 4690"/>
            </a:avLst>
          </a:prstGeom>
          <a:noFill/>
          <a:ln w="12700">
            <a:solidFill>
              <a:srgbClr val="778495">
                <a:lumMod val="75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AutoShape 6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3739700" y="2359623"/>
            <a:ext cx="1990775" cy="479727"/>
          </a:xfrm>
          <a:prstGeom prst="roundRect">
            <a:avLst>
              <a:gd name="adj" fmla="val 50000"/>
            </a:avLst>
          </a:prstGeom>
          <a:solidFill>
            <a:srgbClr val="178AA1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 sz="2000" spc="3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AutoShape 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183791" y="1986716"/>
            <a:ext cx="2452011" cy="3022281"/>
          </a:xfrm>
          <a:prstGeom prst="roundRect">
            <a:avLst>
              <a:gd name="adj" fmla="val 4690"/>
            </a:avLst>
          </a:prstGeom>
          <a:noFill/>
          <a:ln w="12700">
            <a:solidFill>
              <a:srgbClr val="778495">
                <a:lumMod val="75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AutoShape 10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6414408" y="1840160"/>
            <a:ext cx="1990775" cy="479727"/>
          </a:xfrm>
          <a:prstGeom prst="roundRect">
            <a:avLst>
              <a:gd name="adj" fmla="val 50000"/>
            </a:avLst>
          </a:prstGeom>
          <a:solidFill>
            <a:srgbClr val="40A693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 sz="2000" spc="3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Freeform 13"/>
          <p:cNvSpPr/>
          <p:nvPr>
            <p:custDataLst>
              <p:tags r:id="rId6"/>
            </p:custDataLst>
          </p:nvPr>
        </p:nvSpPr>
        <p:spPr bwMode="gray">
          <a:xfrm>
            <a:off x="2507469" y="1545423"/>
            <a:ext cx="1566844" cy="1187112"/>
          </a:xfrm>
          <a:custGeom>
            <a:avLst/>
            <a:gdLst/>
            <a:ahLst/>
            <a:cxnLst>
              <a:cxn ang="0">
                <a:pos x="0" y="774"/>
              </a:cxn>
              <a:cxn ang="0">
                <a:pos x="2" y="770"/>
              </a:cxn>
              <a:cxn ang="0">
                <a:pos x="8" y="754"/>
              </a:cxn>
              <a:cxn ang="0">
                <a:pos x="16" y="730"/>
              </a:cxn>
              <a:cxn ang="0">
                <a:pos x="32" y="698"/>
              </a:cxn>
              <a:cxn ang="0">
                <a:pos x="50" y="660"/>
              </a:cxn>
              <a:cxn ang="0">
                <a:pos x="76" y="618"/>
              </a:cxn>
              <a:cxn ang="0">
                <a:pos x="106" y="574"/>
              </a:cxn>
              <a:cxn ang="0">
                <a:pos x="142" y="528"/>
              </a:cxn>
              <a:cxn ang="0">
                <a:pos x="186" y="482"/>
              </a:cxn>
              <a:cxn ang="0">
                <a:pos x="236" y="438"/>
              </a:cxn>
              <a:cxn ang="0">
                <a:pos x="294" y="398"/>
              </a:cxn>
              <a:cxn ang="0">
                <a:pos x="360" y="360"/>
              </a:cxn>
              <a:cxn ang="0">
                <a:pos x="426" y="332"/>
              </a:cxn>
              <a:cxn ang="0">
                <a:pos x="488" y="314"/>
              </a:cxn>
              <a:cxn ang="0">
                <a:pos x="544" y="304"/>
              </a:cxn>
              <a:cxn ang="0">
                <a:pos x="594" y="300"/>
              </a:cxn>
              <a:cxn ang="0">
                <a:pos x="638" y="300"/>
              </a:cxn>
              <a:cxn ang="0">
                <a:pos x="678" y="304"/>
              </a:cxn>
              <a:cxn ang="0">
                <a:pos x="710" y="312"/>
              </a:cxn>
              <a:cxn ang="0">
                <a:pos x="736" y="320"/>
              </a:cxn>
              <a:cxn ang="0">
                <a:pos x="754" y="326"/>
              </a:cxn>
              <a:cxn ang="0">
                <a:pos x="766" y="332"/>
              </a:cxn>
              <a:cxn ang="0">
                <a:pos x="770" y="334"/>
              </a:cxn>
              <a:cxn ang="0">
                <a:pos x="680" y="476"/>
              </a:cxn>
              <a:cxn ang="0">
                <a:pos x="982" y="370"/>
              </a:cxn>
              <a:cxn ang="0">
                <a:pos x="912" y="0"/>
              </a:cxn>
              <a:cxn ang="0">
                <a:pos x="854" y="150"/>
              </a:cxn>
              <a:cxn ang="0">
                <a:pos x="850" y="148"/>
              </a:cxn>
              <a:cxn ang="0">
                <a:pos x="838" y="142"/>
              </a:cxn>
              <a:cxn ang="0">
                <a:pos x="822" y="134"/>
              </a:cxn>
              <a:cxn ang="0">
                <a:pos x="798" y="126"/>
              </a:cxn>
              <a:cxn ang="0">
                <a:pos x="768" y="120"/>
              </a:cxn>
              <a:cxn ang="0">
                <a:pos x="732" y="114"/>
              </a:cxn>
              <a:cxn ang="0">
                <a:pos x="692" y="110"/>
              </a:cxn>
              <a:cxn ang="0">
                <a:pos x="646" y="110"/>
              </a:cxn>
              <a:cxn ang="0">
                <a:pos x="596" y="116"/>
              </a:cxn>
              <a:cxn ang="0">
                <a:pos x="540" y="126"/>
              </a:cxn>
              <a:cxn ang="0">
                <a:pos x="482" y="146"/>
              </a:cxn>
              <a:cxn ang="0">
                <a:pos x="422" y="172"/>
              </a:cxn>
              <a:cxn ang="0">
                <a:pos x="356" y="210"/>
              </a:cxn>
              <a:cxn ang="0">
                <a:pos x="290" y="258"/>
              </a:cxn>
              <a:cxn ang="0">
                <a:pos x="230" y="310"/>
              </a:cxn>
              <a:cxn ang="0">
                <a:pos x="178" y="364"/>
              </a:cxn>
              <a:cxn ang="0">
                <a:pos x="136" y="422"/>
              </a:cxn>
              <a:cxn ang="0">
                <a:pos x="100" y="480"/>
              </a:cxn>
              <a:cxn ang="0">
                <a:pos x="72" y="536"/>
              </a:cxn>
              <a:cxn ang="0">
                <a:pos x="48" y="590"/>
              </a:cxn>
              <a:cxn ang="0">
                <a:pos x="30" y="640"/>
              </a:cxn>
              <a:cxn ang="0">
                <a:pos x="18" y="684"/>
              </a:cxn>
              <a:cxn ang="0">
                <a:pos x="8" y="722"/>
              </a:cxn>
              <a:cxn ang="0">
                <a:pos x="4" y="750"/>
              </a:cxn>
              <a:cxn ang="0">
                <a:pos x="0" y="768"/>
              </a:cxn>
              <a:cxn ang="0">
                <a:pos x="0" y="774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solidFill>
            <a:srgbClr val="4276AA"/>
          </a:solidFill>
          <a:ln w="12700">
            <a:noFill/>
            <a:prstDash val="solid"/>
            <a:round/>
          </a:ln>
        </p:spPr>
        <p:txBody>
          <a:bodyPr/>
          <a:lstStyle/>
          <a:p>
            <a:pPr>
              <a:defRPr/>
            </a:pPr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AutoShape 17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21927" y="2942595"/>
            <a:ext cx="2452011" cy="3022281"/>
          </a:xfrm>
          <a:prstGeom prst="roundRect">
            <a:avLst>
              <a:gd name="adj" fmla="val 4690"/>
            </a:avLst>
          </a:prstGeom>
          <a:noFill/>
          <a:ln w="12700">
            <a:solidFill>
              <a:srgbClr val="778495">
                <a:lumMod val="75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AutoShape 18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1056187" y="2796037"/>
            <a:ext cx="1990775" cy="479727"/>
          </a:xfrm>
          <a:prstGeom prst="roundRect">
            <a:avLst>
              <a:gd name="adj" fmla="val 50000"/>
            </a:avLst>
          </a:prstGeom>
          <a:solidFill>
            <a:srgbClr val="4276AA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 sz="2000" spc="3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40510" y="3464201"/>
            <a:ext cx="2106560" cy="22615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0" rIns="90000" bIns="46800">
            <a:normAutofit/>
          </a:bodyPr>
          <a:lstStyle/>
          <a:p>
            <a:pPr lvl="0" algn="ctr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2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离线召回后，不经过粗排直接去重存入</a:t>
            </a:r>
            <a:r>
              <a:rPr lang="en-US" altLang="zh-CN" sz="12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hbase</a:t>
            </a:r>
            <a:r>
              <a:rPr lang="zh-CN" altLang="en-US" sz="12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、</a:t>
            </a:r>
            <a:r>
              <a:rPr lang="en-US" altLang="zh-CN" sz="12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redis</a:t>
            </a:r>
            <a:r>
              <a:rPr lang="zh-CN" altLang="en-US" sz="12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中。</a:t>
            </a:r>
            <a:endParaRPr lang="zh-CN" altLang="en-US" sz="1200" spc="15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pPr lvl="0" algn="ctr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2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实时召回：通过</a:t>
            </a:r>
            <a:r>
              <a:rPr lang="en-US" altLang="zh-CN" sz="12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flink</a:t>
            </a:r>
            <a:r>
              <a:rPr lang="zh-CN" altLang="en-US" sz="12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等实时召回存</a:t>
            </a:r>
            <a:r>
              <a:rPr lang="en-US" altLang="zh-CN" sz="12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hbase</a:t>
            </a:r>
            <a:r>
              <a:rPr lang="zh-CN" altLang="en-US" sz="12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、</a:t>
            </a:r>
            <a:r>
              <a:rPr lang="en-US" altLang="zh-CN" sz="12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redis</a:t>
            </a:r>
            <a:r>
              <a:rPr lang="zh-CN" altLang="en-US" sz="12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。</a:t>
            </a:r>
            <a:endParaRPr lang="zh-CN" altLang="en-US" sz="1200" spc="15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Text Box 1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675458" y="2988639"/>
            <a:ext cx="2106560" cy="22615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0" rIns="90000" bIns="46800">
            <a:normAutofit/>
          </a:bodyPr>
          <a:lstStyle/>
          <a:p>
            <a:pPr algn="ctr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2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固定一天的凌晨，增量训练或者重新训练模型，用于第二天的业务支持。</a:t>
            </a:r>
            <a:endParaRPr lang="zh-CN" altLang="en-US" sz="1200" spc="15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356515" y="2533582"/>
            <a:ext cx="2106560" cy="22615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0" rIns="90000" bIns="46800">
            <a:normAutofit/>
          </a:bodyPr>
          <a:lstStyle/>
          <a:p>
            <a:pPr algn="ctr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2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基于模型预测服务开启，监听模型更新文件是否更新，打日志更新模型文件。</a:t>
            </a:r>
            <a:endParaRPr lang="zh-CN" altLang="en-US" sz="1200" spc="15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  <a:spcAft>
                <a:spcPts val="1000"/>
              </a:spcAft>
              <a:defRPr/>
            </a:pPr>
            <a:endParaRPr lang="zh-CN" altLang="en-US" sz="1200" spc="15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1" name="AutoShape 17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864722" y="1583715"/>
            <a:ext cx="2452011" cy="3022281"/>
          </a:xfrm>
          <a:prstGeom prst="roundRect">
            <a:avLst>
              <a:gd name="adj" fmla="val 4690"/>
            </a:avLst>
          </a:prstGeom>
          <a:noFill/>
          <a:ln w="12700">
            <a:solidFill>
              <a:srgbClr val="778495">
                <a:lumMod val="75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AutoShape 18"/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9098982" y="1437157"/>
            <a:ext cx="1990775" cy="479727"/>
          </a:xfrm>
          <a:prstGeom prst="roundRect">
            <a:avLst>
              <a:gd name="adj" fmla="val 50000"/>
            </a:avLst>
          </a:prstGeom>
          <a:solidFill>
            <a:srgbClr val="5268A5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 sz="2000" spc="3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Text Box 10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9041089" y="2138976"/>
            <a:ext cx="2106560" cy="22615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0" rIns="90000" bIns="46800">
            <a:normAutofit/>
          </a:bodyPr>
          <a:lstStyle/>
          <a:p>
            <a:pPr lvl="0" algn="ctr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2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当模型中包含了用户实行为序列后，就需要用户在线推理了，从</a:t>
            </a:r>
            <a:r>
              <a:rPr lang="en-US" altLang="zh-CN" sz="12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redis</a:t>
            </a:r>
            <a:r>
              <a:rPr lang="zh-CN" altLang="en-US" sz="12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中直接基于用户</a:t>
            </a:r>
            <a:r>
              <a:rPr lang="en-US" altLang="zh-CN" sz="12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id</a:t>
            </a:r>
            <a:r>
              <a:rPr lang="zh-CN" altLang="en-US" sz="12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拿用户近期行为历史，然后进行预测。</a:t>
            </a:r>
            <a:endParaRPr lang="zh-CN" altLang="en-US" sz="1200" spc="15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pPr lvl="0" algn="ctr">
              <a:lnSpc>
                <a:spcPct val="120000"/>
              </a:lnSpc>
              <a:spcAft>
                <a:spcPts val="1000"/>
              </a:spcAft>
              <a:defRPr/>
            </a:pPr>
            <a:r>
              <a:rPr lang="zh-CN" altLang="en-US" sz="1200" spc="15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此处为了减小服务端压力，如果模型比较小，可以将模型每天部署到客户端。</a:t>
            </a:r>
            <a:endParaRPr lang="zh-CN" altLang="en-US" sz="1200" spc="15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Freeform 4"/>
          <p:cNvSpPr/>
          <p:nvPr>
            <p:custDataLst>
              <p:tags r:id="rId15"/>
            </p:custDataLst>
          </p:nvPr>
        </p:nvSpPr>
        <p:spPr bwMode="gray">
          <a:xfrm>
            <a:off x="7981254" y="521866"/>
            <a:ext cx="1566844" cy="1185485"/>
          </a:xfrm>
          <a:custGeom>
            <a:avLst/>
            <a:gdLst/>
            <a:ahLst/>
            <a:cxnLst>
              <a:cxn ang="0">
                <a:pos x="0" y="774"/>
              </a:cxn>
              <a:cxn ang="0">
                <a:pos x="2" y="770"/>
              </a:cxn>
              <a:cxn ang="0">
                <a:pos x="8" y="754"/>
              </a:cxn>
              <a:cxn ang="0">
                <a:pos x="16" y="730"/>
              </a:cxn>
              <a:cxn ang="0">
                <a:pos x="32" y="698"/>
              </a:cxn>
              <a:cxn ang="0">
                <a:pos x="50" y="660"/>
              </a:cxn>
              <a:cxn ang="0">
                <a:pos x="76" y="618"/>
              </a:cxn>
              <a:cxn ang="0">
                <a:pos x="106" y="574"/>
              </a:cxn>
              <a:cxn ang="0">
                <a:pos x="142" y="528"/>
              </a:cxn>
              <a:cxn ang="0">
                <a:pos x="186" y="482"/>
              </a:cxn>
              <a:cxn ang="0">
                <a:pos x="236" y="438"/>
              </a:cxn>
              <a:cxn ang="0">
                <a:pos x="294" y="398"/>
              </a:cxn>
              <a:cxn ang="0">
                <a:pos x="360" y="360"/>
              </a:cxn>
              <a:cxn ang="0">
                <a:pos x="426" y="332"/>
              </a:cxn>
              <a:cxn ang="0">
                <a:pos x="488" y="314"/>
              </a:cxn>
              <a:cxn ang="0">
                <a:pos x="544" y="304"/>
              </a:cxn>
              <a:cxn ang="0">
                <a:pos x="594" y="300"/>
              </a:cxn>
              <a:cxn ang="0">
                <a:pos x="638" y="300"/>
              </a:cxn>
              <a:cxn ang="0">
                <a:pos x="678" y="304"/>
              </a:cxn>
              <a:cxn ang="0">
                <a:pos x="710" y="312"/>
              </a:cxn>
              <a:cxn ang="0">
                <a:pos x="736" y="320"/>
              </a:cxn>
              <a:cxn ang="0">
                <a:pos x="754" y="326"/>
              </a:cxn>
              <a:cxn ang="0">
                <a:pos x="766" y="332"/>
              </a:cxn>
              <a:cxn ang="0">
                <a:pos x="770" y="334"/>
              </a:cxn>
              <a:cxn ang="0">
                <a:pos x="680" y="476"/>
              </a:cxn>
              <a:cxn ang="0">
                <a:pos x="982" y="370"/>
              </a:cxn>
              <a:cxn ang="0">
                <a:pos x="912" y="0"/>
              </a:cxn>
              <a:cxn ang="0">
                <a:pos x="854" y="150"/>
              </a:cxn>
              <a:cxn ang="0">
                <a:pos x="850" y="148"/>
              </a:cxn>
              <a:cxn ang="0">
                <a:pos x="838" y="142"/>
              </a:cxn>
              <a:cxn ang="0">
                <a:pos x="822" y="134"/>
              </a:cxn>
              <a:cxn ang="0">
                <a:pos x="798" y="126"/>
              </a:cxn>
              <a:cxn ang="0">
                <a:pos x="768" y="120"/>
              </a:cxn>
              <a:cxn ang="0">
                <a:pos x="732" y="114"/>
              </a:cxn>
              <a:cxn ang="0">
                <a:pos x="692" y="110"/>
              </a:cxn>
              <a:cxn ang="0">
                <a:pos x="646" y="110"/>
              </a:cxn>
              <a:cxn ang="0">
                <a:pos x="596" y="116"/>
              </a:cxn>
              <a:cxn ang="0">
                <a:pos x="540" y="126"/>
              </a:cxn>
              <a:cxn ang="0">
                <a:pos x="482" y="146"/>
              </a:cxn>
              <a:cxn ang="0">
                <a:pos x="422" y="172"/>
              </a:cxn>
              <a:cxn ang="0">
                <a:pos x="356" y="210"/>
              </a:cxn>
              <a:cxn ang="0">
                <a:pos x="290" y="258"/>
              </a:cxn>
              <a:cxn ang="0">
                <a:pos x="230" y="310"/>
              </a:cxn>
              <a:cxn ang="0">
                <a:pos x="178" y="364"/>
              </a:cxn>
              <a:cxn ang="0">
                <a:pos x="136" y="422"/>
              </a:cxn>
              <a:cxn ang="0">
                <a:pos x="100" y="480"/>
              </a:cxn>
              <a:cxn ang="0">
                <a:pos x="72" y="536"/>
              </a:cxn>
              <a:cxn ang="0">
                <a:pos x="48" y="590"/>
              </a:cxn>
              <a:cxn ang="0">
                <a:pos x="30" y="640"/>
              </a:cxn>
              <a:cxn ang="0">
                <a:pos x="18" y="684"/>
              </a:cxn>
              <a:cxn ang="0">
                <a:pos x="8" y="722"/>
              </a:cxn>
              <a:cxn ang="0">
                <a:pos x="4" y="750"/>
              </a:cxn>
              <a:cxn ang="0">
                <a:pos x="0" y="768"/>
              </a:cxn>
              <a:cxn ang="0">
                <a:pos x="0" y="774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solidFill>
            <a:srgbClr val="40A693"/>
          </a:solidFill>
          <a:ln w="12700">
            <a:noFill/>
            <a:prstDash val="solid"/>
            <a:round/>
          </a:ln>
        </p:spPr>
        <p:txBody>
          <a:bodyPr/>
          <a:lstStyle/>
          <a:p>
            <a:pPr>
              <a:defRPr/>
            </a:pPr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6"/>
            </p:custDataLst>
          </p:nvPr>
        </p:nvSpPr>
        <p:spPr>
          <a:xfrm>
            <a:off x="1334412" y="2832768"/>
            <a:ext cx="1434325" cy="406265"/>
          </a:xfrm>
          <a:prstGeom prst="rect">
            <a:avLst/>
          </a:prstGeom>
          <a:noFill/>
        </p:spPr>
        <p:txBody>
          <a:bodyPr wrap="square" rtlCol="0" anchor="ctr" anchorCtr="0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3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召回</a:t>
            </a:r>
            <a:endParaRPr lang="zh-CN" altLang="en-US" b="1" spc="3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7"/>
            </p:custDataLst>
          </p:nvPr>
        </p:nvSpPr>
        <p:spPr>
          <a:xfrm>
            <a:off x="4017925" y="2396354"/>
            <a:ext cx="1434325" cy="406265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3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模型离线训练</a:t>
            </a:r>
            <a:endParaRPr lang="zh-CN" altLang="en-US" b="1" spc="3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18"/>
            </p:custDataLst>
          </p:nvPr>
        </p:nvSpPr>
        <p:spPr>
          <a:xfrm>
            <a:off x="6692633" y="1876891"/>
            <a:ext cx="1434325" cy="406265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3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开启模型服务</a:t>
            </a:r>
            <a:endParaRPr lang="zh-CN" altLang="en-US" b="1" spc="3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9"/>
            </p:custDataLst>
          </p:nvPr>
        </p:nvSpPr>
        <p:spPr>
          <a:xfrm>
            <a:off x="9377207" y="1473888"/>
            <a:ext cx="1434325" cy="406265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3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模型在线推理</a:t>
            </a:r>
            <a:endParaRPr lang="zh-CN" altLang="en-US" b="1" spc="3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2975836" y="315409"/>
            <a:ext cx="2963120" cy="2963120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6263046" y="315409"/>
            <a:ext cx="2963120" cy="2963120"/>
          </a:xfrm>
          <a:prstGeom prst="rect">
            <a:avLst/>
          </a:prstGeom>
          <a:solidFill>
            <a:srgbClr val="1F74AD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2975836" y="3579471"/>
            <a:ext cx="2963120" cy="2963120"/>
          </a:xfrm>
          <a:prstGeom prst="rect">
            <a:avLst/>
          </a:pr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6263046" y="3579471"/>
            <a:ext cx="2963120" cy="2963120"/>
          </a:xfrm>
          <a:prstGeom prst="rect">
            <a:avLst/>
          </a:prstGeom>
          <a:solidFill>
            <a:srgbClr val="69A35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aphicFrame>
        <p:nvGraphicFramePr>
          <p:cNvPr id="4" name="图表 3"/>
          <p:cNvGraphicFramePr/>
          <p:nvPr>
            <p:custDataLst>
              <p:tags r:id="rId6"/>
            </p:custDataLst>
          </p:nvPr>
        </p:nvGraphicFramePr>
        <p:xfrm>
          <a:off x="3193819" y="1339984"/>
          <a:ext cx="5815635" cy="3877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椭圆 2"/>
          <p:cNvSpPr/>
          <p:nvPr>
            <p:custDataLst>
              <p:tags r:id="rId7"/>
            </p:custDataLst>
          </p:nvPr>
        </p:nvSpPr>
        <p:spPr>
          <a:xfrm>
            <a:off x="5171169" y="2348696"/>
            <a:ext cx="1859666" cy="1859666"/>
          </a:xfrm>
          <a:prstGeom prst="ellipse">
            <a:avLst/>
          </a:prstGeom>
          <a:solidFill>
            <a:srgbClr val="FFFFFF"/>
          </a:solidFill>
          <a:ln>
            <a:solidFill>
              <a:sysClr val="window" lastClr="FFFFFF"/>
            </a:solidFill>
            <a:prstDash val="sysDash"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2979309" y="916739"/>
            <a:ext cx="1820611" cy="11618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 fontScale="60000"/>
          </a:bodyPr>
          <a:p>
            <a:pPr algn="ctr">
              <a:lnSpc>
                <a:spcPct val="120000"/>
              </a:lnSpc>
            </a:pPr>
            <a:r>
              <a:rPr lang="zh-CN" altLang="en-US" sz="1400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当模型离线训练好后，提供</a:t>
            </a:r>
            <a:r>
              <a:rPr lang="en-US" altLang="zh-CN" sz="1400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pmml</a:t>
            </a:r>
            <a:r>
              <a:rPr lang="zh-CN" altLang="en-US" sz="1400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文件，可以实现跨平台小模型（</a:t>
            </a:r>
            <a:r>
              <a:rPr lang="en-US" altLang="zh-CN" sz="1400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10mb</a:t>
            </a:r>
            <a:r>
              <a:rPr lang="zh-CN" altLang="en-US" sz="1400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以内</a:t>
            </a:r>
            <a:r>
              <a:rPr lang="zh-CN" altLang="en-US" sz="1400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）上线。</a:t>
            </a:r>
            <a:endParaRPr lang="zh-CN" altLang="en-US" sz="1400" spc="3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https://github.com/jpmml/</a:t>
            </a:r>
            <a:endParaRPr lang="zh-CN" altLang="en-US" sz="1400" spc="3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2972892" y="367342"/>
            <a:ext cx="1817660" cy="485336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p>
            <a:pPr algn="ctr">
              <a:lnSpc>
                <a:spcPct val="120000"/>
              </a:lnSpc>
            </a:pPr>
            <a:r>
              <a:rPr lang="en-US" altLang="zh-CN" b="1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1.pmml</a:t>
            </a:r>
            <a:r>
              <a:rPr lang="zh-CN" altLang="en-US" b="1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上线</a:t>
            </a:r>
            <a:endParaRPr lang="zh-CN" altLang="en-US" b="1" spc="3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1" name="直接连接符 20"/>
          <p:cNvCxnSpPr/>
          <p:nvPr>
            <p:custDataLst>
              <p:tags r:id="rId10"/>
            </p:custDataLst>
          </p:nvPr>
        </p:nvCxnSpPr>
        <p:spPr>
          <a:xfrm>
            <a:off x="3024833" y="910969"/>
            <a:ext cx="1676034" cy="0"/>
          </a:xfrm>
          <a:prstGeom prst="line">
            <a:avLst/>
          </a:prstGeom>
          <a:ln>
            <a:solidFill>
              <a:sysClr val="window" lastClr="FFFFFF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22" name="文本框 21"/>
          <p:cNvSpPr txBox="1"/>
          <p:nvPr>
            <p:custDataLst>
              <p:tags r:id="rId11"/>
            </p:custDataLst>
          </p:nvPr>
        </p:nvSpPr>
        <p:spPr>
          <a:xfrm>
            <a:off x="2975836" y="5367142"/>
            <a:ext cx="1851701" cy="11618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 lnSpcReduction="10000"/>
          </a:bodyPr>
          <a:p>
            <a:pPr algn="ctr">
              <a:lnSpc>
                <a:spcPct val="120000"/>
              </a:lnSpc>
            </a:pPr>
            <a:r>
              <a:rPr lang="zh-CN" altLang="en-US" sz="1400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基于</a:t>
            </a:r>
            <a:r>
              <a:rPr lang="en-US" altLang="zh-CN" sz="1400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tf</a:t>
            </a:r>
            <a:r>
              <a:rPr lang="zh-CN" altLang="en-US" sz="1400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写的模型，可以用Docker建立</a:t>
            </a:r>
            <a:r>
              <a:rPr lang="en-US" altLang="zh-CN" sz="1400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serving</a:t>
            </a:r>
            <a:r>
              <a:rPr lang="zh-CN" altLang="en-US" sz="1400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lang="en-US" altLang="zh-CN" sz="1400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api</a:t>
            </a:r>
            <a:r>
              <a:rPr lang="zh-CN" altLang="en-US" sz="1400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，进行线上推理。</a:t>
            </a:r>
            <a:endParaRPr lang="zh-CN" altLang="en-US" sz="1400" spc="3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2"/>
            </p:custDataLst>
          </p:nvPr>
        </p:nvSpPr>
        <p:spPr>
          <a:xfrm>
            <a:off x="2975836" y="4800600"/>
            <a:ext cx="1841697" cy="485336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p>
            <a:pPr algn="ctr">
              <a:lnSpc>
                <a:spcPct val="120000"/>
              </a:lnSpc>
            </a:pPr>
            <a:r>
              <a:rPr lang="en-US" altLang="zh-CN" b="1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3.tfserving</a:t>
            </a:r>
            <a:endParaRPr lang="en-US" altLang="zh-CN" b="1" spc="3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13"/>
            </p:custDataLst>
          </p:nvPr>
        </p:nvCxnSpPr>
        <p:spPr>
          <a:xfrm>
            <a:off x="3051814" y="5344227"/>
            <a:ext cx="1676034" cy="0"/>
          </a:xfrm>
          <a:prstGeom prst="line">
            <a:avLst/>
          </a:prstGeom>
          <a:ln>
            <a:solidFill>
              <a:sysClr val="window" lastClr="FFFFFF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29" name="文本框 28"/>
          <p:cNvSpPr txBox="1"/>
          <p:nvPr>
            <p:custDataLst>
              <p:tags r:id="rId14"/>
            </p:custDataLst>
          </p:nvPr>
        </p:nvSpPr>
        <p:spPr>
          <a:xfrm>
            <a:off x="7336649" y="998438"/>
            <a:ext cx="1885409" cy="11618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 fontScale="80000"/>
          </a:bodyPr>
          <a:p>
            <a:pPr algn="ctr">
              <a:lnSpc>
                <a:spcPct val="120000"/>
              </a:lnSpc>
            </a:pPr>
            <a:r>
              <a:rPr lang="zh-CN" altLang="en-US" sz="1400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加模型用户侧</a:t>
            </a:r>
            <a:endParaRPr lang="zh-CN" altLang="en-US" sz="1400" spc="3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物品测最上层</a:t>
            </a:r>
            <a:r>
              <a:rPr lang="en-US" altLang="zh-CN" sz="1400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emb</a:t>
            </a:r>
            <a:r>
              <a:rPr lang="zh-CN" altLang="en-US" sz="1400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拆解，离线存特征，线上实现</a:t>
            </a:r>
            <a:r>
              <a:rPr lang="en-US" altLang="zh-CN" sz="1400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lr</a:t>
            </a:r>
            <a:r>
              <a:rPr lang="zh-CN" altLang="en-US" sz="1400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等轻量级模型。</a:t>
            </a:r>
            <a:endParaRPr lang="zh-CN" altLang="en-US" sz="1400" spc="3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15"/>
            </p:custDataLst>
          </p:nvPr>
        </p:nvSpPr>
        <p:spPr>
          <a:xfrm>
            <a:off x="7326646" y="431896"/>
            <a:ext cx="1885408" cy="485336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p>
            <a:pPr algn="ctr">
              <a:lnSpc>
                <a:spcPct val="120000"/>
              </a:lnSpc>
            </a:pPr>
            <a:r>
              <a:rPr lang="en-US" altLang="zh-CN" b="1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2.</a:t>
            </a:r>
            <a:r>
              <a:rPr lang="zh-CN" altLang="en-US" b="1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模型拆解</a:t>
            </a:r>
            <a:endParaRPr lang="zh-CN" altLang="en-US" b="1" spc="3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1" name="直接连接符 30"/>
          <p:cNvCxnSpPr/>
          <p:nvPr>
            <p:custDataLst>
              <p:tags r:id="rId16"/>
            </p:custDataLst>
          </p:nvPr>
        </p:nvCxnSpPr>
        <p:spPr>
          <a:xfrm>
            <a:off x="7446335" y="975523"/>
            <a:ext cx="1676034" cy="0"/>
          </a:xfrm>
          <a:prstGeom prst="line">
            <a:avLst/>
          </a:prstGeom>
          <a:ln>
            <a:solidFill>
              <a:sysClr val="window" lastClr="FFFFFF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32" name="文本框 31"/>
          <p:cNvSpPr txBox="1"/>
          <p:nvPr>
            <p:custDataLst>
              <p:tags r:id="rId17"/>
            </p:custDataLst>
          </p:nvPr>
        </p:nvSpPr>
        <p:spPr>
          <a:xfrm>
            <a:off x="7401449" y="5367142"/>
            <a:ext cx="1820609" cy="11618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p>
            <a:pPr algn="ctr">
              <a:lnSpc>
                <a:spcPct val="120000"/>
              </a:lnSpc>
            </a:pPr>
            <a:r>
              <a:rPr lang="zh-CN" altLang="en-US" sz="1400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基于</a:t>
            </a:r>
            <a:r>
              <a:rPr lang="en-US" altLang="zh-CN" sz="1400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java</a:t>
            </a:r>
            <a:r>
              <a:rPr lang="zh-CN" altLang="en-US" sz="1400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、</a:t>
            </a:r>
            <a:r>
              <a:rPr lang="en-US" altLang="zh-CN" sz="1400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cpp</a:t>
            </a:r>
            <a:r>
              <a:rPr lang="zh-CN" altLang="en-US" sz="1400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复现模型，实现在线推理部分。</a:t>
            </a:r>
            <a:endParaRPr lang="zh-CN" altLang="en-US" sz="1400" spc="3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>
            <p:custDataLst>
              <p:tags r:id="rId18"/>
            </p:custDataLst>
          </p:nvPr>
        </p:nvSpPr>
        <p:spPr>
          <a:xfrm>
            <a:off x="7391445" y="4800600"/>
            <a:ext cx="1830613" cy="485336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p>
            <a:pPr algn="ctr">
              <a:lnSpc>
                <a:spcPct val="120000"/>
              </a:lnSpc>
            </a:pPr>
            <a:r>
              <a:rPr lang="en-US" altLang="zh-CN" b="1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4.</a:t>
            </a:r>
            <a:r>
              <a:rPr lang="zh-CN" altLang="en-US" b="1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自研模型</a:t>
            </a:r>
            <a:endParaRPr lang="zh-CN" altLang="en-US" b="1" spc="30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4" name="直接连接符 33"/>
          <p:cNvCxnSpPr/>
          <p:nvPr>
            <p:custDataLst>
              <p:tags r:id="rId19"/>
            </p:custDataLst>
          </p:nvPr>
        </p:nvCxnSpPr>
        <p:spPr>
          <a:xfrm>
            <a:off x="7511134" y="5344227"/>
            <a:ext cx="1676034" cy="0"/>
          </a:xfrm>
          <a:prstGeom prst="line">
            <a:avLst/>
          </a:prstGeom>
          <a:ln>
            <a:solidFill>
              <a:sysClr val="window" lastClr="FFFFFF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35" name="Freeform 26"/>
          <p:cNvSpPr/>
          <p:nvPr>
            <p:custDataLst>
              <p:tags r:id="rId20"/>
            </p:custDataLst>
          </p:nvPr>
        </p:nvSpPr>
        <p:spPr bwMode="auto">
          <a:xfrm>
            <a:off x="4834263" y="595275"/>
            <a:ext cx="451877" cy="376994"/>
          </a:xfrm>
          <a:custGeom>
            <a:avLst/>
            <a:gdLst>
              <a:gd name="T0" fmla="*/ 128 w 132"/>
              <a:gd name="T1" fmla="*/ 71 h 110"/>
              <a:gd name="T2" fmla="*/ 108 w 132"/>
              <a:gd name="T3" fmla="*/ 26 h 110"/>
              <a:gd name="T4" fmla="*/ 105 w 132"/>
              <a:gd name="T5" fmla="*/ 23 h 110"/>
              <a:gd name="T6" fmla="*/ 87 w 132"/>
              <a:gd name="T7" fmla="*/ 20 h 110"/>
              <a:gd name="T8" fmla="*/ 86 w 132"/>
              <a:gd name="T9" fmla="*/ 21 h 110"/>
              <a:gd name="T10" fmla="*/ 77 w 132"/>
              <a:gd name="T11" fmla="*/ 18 h 110"/>
              <a:gd name="T12" fmla="*/ 70 w 132"/>
              <a:gd name="T13" fmla="*/ 21 h 110"/>
              <a:gd name="T14" fmla="*/ 67 w 132"/>
              <a:gd name="T15" fmla="*/ 26 h 110"/>
              <a:gd name="T16" fmla="*/ 59 w 132"/>
              <a:gd name="T17" fmla="*/ 24 h 110"/>
              <a:gd name="T18" fmla="*/ 53 w 132"/>
              <a:gd name="T19" fmla="*/ 27 h 110"/>
              <a:gd name="T20" fmla="*/ 50 w 132"/>
              <a:gd name="T21" fmla="*/ 31 h 110"/>
              <a:gd name="T22" fmla="*/ 50 w 132"/>
              <a:gd name="T23" fmla="*/ 37 h 110"/>
              <a:gd name="T24" fmla="*/ 47 w 132"/>
              <a:gd name="T25" fmla="*/ 35 h 110"/>
              <a:gd name="T26" fmla="*/ 27 w 132"/>
              <a:gd name="T27" fmla="*/ 15 h 110"/>
              <a:gd name="T28" fmla="*/ 22 w 132"/>
              <a:gd name="T29" fmla="*/ 36 h 110"/>
              <a:gd name="T30" fmla="*/ 38 w 132"/>
              <a:gd name="T31" fmla="*/ 53 h 110"/>
              <a:gd name="T32" fmla="*/ 61 w 132"/>
              <a:gd name="T33" fmla="*/ 89 h 110"/>
              <a:gd name="T34" fmla="*/ 40 w 132"/>
              <a:gd name="T35" fmla="*/ 87 h 110"/>
              <a:gd name="T36" fmla="*/ 25 w 132"/>
              <a:gd name="T37" fmla="*/ 100 h 110"/>
              <a:gd name="T38" fmla="*/ 89 w 132"/>
              <a:gd name="T39" fmla="*/ 106 h 110"/>
              <a:gd name="T40" fmla="*/ 93 w 132"/>
              <a:gd name="T41" fmla="*/ 110 h 110"/>
              <a:gd name="T42" fmla="*/ 119 w 132"/>
              <a:gd name="T43" fmla="*/ 95 h 110"/>
              <a:gd name="T44" fmla="*/ 132 w 132"/>
              <a:gd name="T45" fmla="*/ 75 h 110"/>
              <a:gd name="T46" fmla="*/ 128 w 132"/>
              <a:gd name="T47" fmla="*/ 7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32" h="110">
                <a:moveTo>
                  <a:pt x="128" y="71"/>
                </a:moveTo>
                <a:cubicBezTo>
                  <a:pt x="119" y="58"/>
                  <a:pt x="128" y="62"/>
                  <a:pt x="108" y="26"/>
                </a:cubicBezTo>
                <a:cubicBezTo>
                  <a:pt x="106" y="24"/>
                  <a:pt x="106" y="23"/>
                  <a:pt x="105" y="23"/>
                </a:cubicBezTo>
                <a:cubicBezTo>
                  <a:pt x="98" y="16"/>
                  <a:pt x="92" y="15"/>
                  <a:pt x="87" y="20"/>
                </a:cubicBezTo>
                <a:cubicBezTo>
                  <a:pt x="87" y="21"/>
                  <a:pt x="87" y="21"/>
                  <a:pt x="86" y="21"/>
                </a:cubicBezTo>
                <a:cubicBezTo>
                  <a:pt x="83" y="19"/>
                  <a:pt x="80" y="18"/>
                  <a:pt x="77" y="18"/>
                </a:cubicBezTo>
                <a:cubicBezTo>
                  <a:pt x="75" y="18"/>
                  <a:pt x="72" y="19"/>
                  <a:pt x="70" y="21"/>
                </a:cubicBezTo>
                <a:cubicBezTo>
                  <a:pt x="69" y="22"/>
                  <a:pt x="68" y="24"/>
                  <a:pt x="67" y="26"/>
                </a:cubicBezTo>
                <a:cubicBezTo>
                  <a:pt x="64" y="24"/>
                  <a:pt x="62" y="24"/>
                  <a:pt x="59" y="24"/>
                </a:cubicBezTo>
                <a:cubicBezTo>
                  <a:pt x="57" y="24"/>
                  <a:pt x="55" y="25"/>
                  <a:pt x="53" y="27"/>
                </a:cubicBezTo>
                <a:cubicBezTo>
                  <a:pt x="52" y="28"/>
                  <a:pt x="51" y="30"/>
                  <a:pt x="50" y="31"/>
                </a:cubicBezTo>
                <a:cubicBezTo>
                  <a:pt x="50" y="33"/>
                  <a:pt x="50" y="35"/>
                  <a:pt x="50" y="37"/>
                </a:cubicBezTo>
                <a:cubicBezTo>
                  <a:pt x="47" y="35"/>
                  <a:pt x="47" y="35"/>
                  <a:pt x="47" y="35"/>
                </a:cubicBezTo>
                <a:cubicBezTo>
                  <a:pt x="47" y="35"/>
                  <a:pt x="41" y="30"/>
                  <a:pt x="27" y="15"/>
                </a:cubicBezTo>
                <a:cubicBezTo>
                  <a:pt x="14" y="0"/>
                  <a:pt x="0" y="12"/>
                  <a:pt x="22" y="36"/>
                </a:cubicBezTo>
                <a:cubicBezTo>
                  <a:pt x="44" y="59"/>
                  <a:pt x="38" y="53"/>
                  <a:pt x="38" y="53"/>
                </a:cubicBezTo>
                <a:cubicBezTo>
                  <a:pt x="38" y="53"/>
                  <a:pt x="66" y="83"/>
                  <a:pt x="61" y="89"/>
                </a:cubicBezTo>
                <a:cubicBezTo>
                  <a:pt x="59" y="93"/>
                  <a:pt x="50" y="88"/>
                  <a:pt x="40" y="87"/>
                </a:cubicBezTo>
                <a:cubicBezTo>
                  <a:pt x="29" y="86"/>
                  <a:pt x="17" y="92"/>
                  <a:pt x="25" y="100"/>
                </a:cubicBezTo>
                <a:cubicBezTo>
                  <a:pt x="34" y="107"/>
                  <a:pt x="83" y="105"/>
                  <a:pt x="89" y="106"/>
                </a:cubicBezTo>
                <a:cubicBezTo>
                  <a:pt x="93" y="110"/>
                  <a:pt x="93" y="110"/>
                  <a:pt x="93" y="110"/>
                </a:cubicBezTo>
                <a:cubicBezTo>
                  <a:pt x="102" y="107"/>
                  <a:pt x="112" y="102"/>
                  <a:pt x="119" y="95"/>
                </a:cubicBezTo>
                <a:cubicBezTo>
                  <a:pt x="124" y="90"/>
                  <a:pt x="129" y="83"/>
                  <a:pt x="132" y="75"/>
                </a:cubicBezTo>
                <a:cubicBezTo>
                  <a:pt x="132" y="75"/>
                  <a:pt x="130" y="74"/>
                  <a:pt x="128" y="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innerShdw blurRad="63500">
              <a:sysClr val="window" lastClr="FFFFFF">
                <a:lumMod val="85000"/>
              </a:sysClr>
            </a:innerShdw>
          </a:effectLst>
        </p:spPr>
        <p:txBody>
          <a:bodyPr vert="horz" wrap="square" lIns="91440" tIns="45720" rIns="91440" bIns="45720" numCol="1" anchor="t" anchorCtr="0" compatLnSpc="1"/>
          <a:p>
            <a:pPr algn="ctr"/>
            <a:endParaRPr lang="en-US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" name="Freeform 25"/>
          <p:cNvSpPr/>
          <p:nvPr>
            <p:custDataLst>
              <p:tags r:id="rId21"/>
            </p:custDataLst>
          </p:nvPr>
        </p:nvSpPr>
        <p:spPr bwMode="auto">
          <a:xfrm>
            <a:off x="4852004" y="5041509"/>
            <a:ext cx="374412" cy="371830"/>
          </a:xfrm>
          <a:custGeom>
            <a:avLst/>
            <a:gdLst>
              <a:gd name="T0" fmla="*/ 0 w 145"/>
              <a:gd name="T1" fmla="*/ 0 h 144"/>
              <a:gd name="T2" fmla="*/ 61 w 145"/>
              <a:gd name="T3" fmla="*/ 116 h 144"/>
              <a:gd name="T4" fmla="*/ 71 w 145"/>
              <a:gd name="T5" fmla="*/ 82 h 144"/>
              <a:gd name="T6" fmla="*/ 133 w 145"/>
              <a:gd name="T7" fmla="*/ 144 h 144"/>
              <a:gd name="T8" fmla="*/ 145 w 145"/>
              <a:gd name="T9" fmla="*/ 132 h 144"/>
              <a:gd name="T10" fmla="*/ 83 w 145"/>
              <a:gd name="T11" fmla="*/ 69 h 144"/>
              <a:gd name="T12" fmla="*/ 117 w 145"/>
              <a:gd name="T13" fmla="*/ 61 h 144"/>
              <a:gd name="T14" fmla="*/ 0 w 145"/>
              <a:gd name="T15" fmla="*/ 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5" h="144">
                <a:moveTo>
                  <a:pt x="0" y="0"/>
                </a:moveTo>
                <a:lnTo>
                  <a:pt x="61" y="116"/>
                </a:lnTo>
                <a:lnTo>
                  <a:pt x="71" y="82"/>
                </a:lnTo>
                <a:lnTo>
                  <a:pt x="133" y="144"/>
                </a:lnTo>
                <a:lnTo>
                  <a:pt x="145" y="132"/>
                </a:lnTo>
                <a:lnTo>
                  <a:pt x="83" y="69"/>
                </a:lnTo>
                <a:lnTo>
                  <a:pt x="117" y="6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innerShdw blurRad="63500">
              <a:sysClr val="window" lastClr="FFFFFF">
                <a:lumMod val="85000"/>
              </a:sysClr>
            </a:innerShdw>
          </a:effectLst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7" name="Freeform 27"/>
          <p:cNvSpPr>
            <a:spLocks noEditPoints="1"/>
          </p:cNvSpPr>
          <p:nvPr>
            <p:custDataLst>
              <p:tags r:id="rId22"/>
            </p:custDataLst>
          </p:nvPr>
        </p:nvSpPr>
        <p:spPr bwMode="auto">
          <a:xfrm>
            <a:off x="6886015" y="567930"/>
            <a:ext cx="464668" cy="469458"/>
          </a:xfrm>
          <a:custGeom>
            <a:avLst/>
            <a:gdLst>
              <a:gd name="T0" fmla="*/ 142 w 147"/>
              <a:gd name="T1" fmla="*/ 125 h 148"/>
              <a:gd name="T2" fmla="*/ 105 w 147"/>
              <a:gd name="T3" fmla="*/ 88 h 148"/>
              <a:gd name="T4" fmla="*/ 95 w 147"/>
              <a:gd name="T5" fmla="*/ 84 h 148"/>
              <a:gd name="T6" fmla="*/ 87 w 147"/>
              <a:gd name="T7" fmla="*/ 75 h 148"/>
              <a:gd name="T8" fmla="*/ 81 w 147"/>
              <a:gd name="T9" fmla="*/ 18 h 148"/>
              <a:gd name="T10" fmla="*/ 17 w 147"/>
              <a:gd name="T11" fmla="*/ 18 h 148"/>
              <a:gd name="T12" fmla="*/ 17 w 147"/>
              <a:gd name="T13" fmla="*/ 82 h 148"/>
              <a:gd name="T14" fmla="*/ 75 w 147"/>
              <a:gd name="T15" fmla="*/ 87 h 148"/>
              <a:gd name="T16" fmla="*/ 84 w 147"/>
              <a:gd name="T17" fmla="*/ 96 h 148"/>
              <a:gd name="T18" fmla="*/ 87 w 147"/>
              <a:gd name="T19" fmla="*/ 105 h 148"/>
              <a:gd name="T20" fmla="*/ 125 w 147"/>
              <a:gd name="T21" fmla="*/ 143 h 148"/>
              <a:gd name="T22" fmla="*/ 142 w 147"/>
              <a:gd name="T23" fmla="*/ 143 h 148"/>
              <a:gd name="T24" fmla="*/ 142 w 147"/>
              <a:gd name="T25" fmla="*/ 125 h 148"/>
              <a:gd name="T26" fmla="*/ 73 w 147"/>
              <a:gd name="T27" fmla="*/ 73 h 148"/>
              <a:gd name="T28" fmla="*/ 26 w 147"/>
              <a:gd name="T29" fmla="*/ 73 h 148"/>
              <a:gd name="T30" fmla="*/ 26 w 147"/>
              <a:gd name="T31" fmla="*/ 27 h 148"/>
              <a:gd name="T32" fmla="*/ 73 w 147"/>
              <a:gd name="T33" fmla="*/ 27 h 148"/>
              <a:gd name="T34" fmla="*/ 73 w 147"/>
              <a:gd name="T35" fmla="*/ 73 h 148"/>
              <a:gd name="T36" fmla="*/ 53 w 147"/>
              <a:gd name="T37" fmla="*/ 27 h 148"/>
              <a:gd name="T38" fmla="*/ 26 w 147"/>
              <a:gd name="T39" fmla="*/ 53 h 148"/>
              <a:gd name="T40" fmla="*/ 34 w 147"/>
              <a:gd name="T41" fmla="*/ 59 h 148"/>
              <a:gd name="T42" fmla="*/ 34 w 147"/>
              <a:gd name="T43" fmla="*/ 51 h 148"/>
              <a:gd name="T44" fmla="*/ 51 w 147"/>
              <a:gd name="T45" fmla="*/ 34 h 148"/>
              <a:gd name="T46" fmla="*/ 59 w 147"/>
              <a:gd name="T47" fmla="*/ 35 h 148"/>
              <a:gd name="T48" fmla="*/ 53 w 147"/>
              <a:gd name="T49" fmla="*/ 27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7" h="148">
                <a:moveTo>
                  <a:pt x="142" y="125"/>
                </a:moveTo>
                <a:cubicBezTo>
                  <a:pt x="105" y="88"/>
                  <a:pt x="105" y="88"/>
                  <a:pt x="105" y="88"/>
                </a:cubicBezTo>
                <a:cubicBezTo>
                  <a:pt x="102" y="85"/>
                  <a:pt x="99" y="84"/>
                  <a:pt x="95" y="84"/>
                </a:cubicBezTo>
                <a:cubicBezTo>
                  <a:pt x="87" y="75"/>
                  <a:pt x="87" y="75"/>
                  <a:pt x="87" y="75"/>
                </a:cubicBezTo>
                <a:cubicBezTo>
                  <a:pt x="99" y="58"/>
                  <a:pt x="97" y="33"/>
                  <a:pt x="81" y="18"/>
                </a:cubicBezTo>
                <a:cubicBezTo>
                  <a:pt x="64" y="0"/>
                  <a:pt x="35" y="0"/>
                  <a:pt x="17" y="18"/>
                </a:cubicBezTo>
                <a:cubicBezTo>
                  <a:pt x="0" y="35"/>
                  <a:pt x="0" y="64"/>
                  <a:pt x="17" y="82"/>
                </a:cubicBezTo>
                <a:cubicBezTo>
                  <a:pt x="33" y="97"/>
                  <a:pt x="57" y="99"/>
                  <a:pt x="75" y="87"/>
                </a:cubicBezTo>
                <a:cubicBezTo>
                  <a:pt x="84" y="96"/>
                  <a:pt x="84" y="96"/>
                  <a:pt x="84" y="96"/>
                </a:cubicBezTo>
                <a:cubicBezTo>
                  <a:pt x="84" y="99"/>
                  <a:pt x="85" y="102"/>
                  <a:pt x="87" y="105"/>
                </a:cubicBezTo>
                <a:cubicBezTo>
                  <a:pt x="125" y="143"/>
                  <a:pt x="125" y="143"/>
                  <a:pt x="125" y="143"/>
                </a:cubicBezTo>
                <a:cubicBezTo>
                  <a:pt x="130" y="148"/>
                  <a:pt x="138" y="148"/>
                  <a:pt x="142" y="143"/>
                </a:cubicBezTo>
                <a:cubicBezTo>
                  <a:pt x="147" y="138"/>
                  <a:pt x="147" y="130"/>
                  <a:pt x="142" y="125"/>
                </a:cubicBezTo>
                <a:close/>
                <a:moveTo>
                  <a:pt x="73" y="73"/>
                </a:moveTo>
                <a:cubicBezTo>
                  <a:pt x="60" y="86"/>
                  <a:pt x="39" y="86"/>
                  <a:pt x="26" y="73"/>
                </a:cubicBezTo>
                <a:cubicBezTo>
                  <a:pt x="13" y="60"/>
                  <a:pt x="13" y="39"/>
                  <a:pt x="26" y="27"/>
                </a:cubicBezTo>
                <a:cubicBezTo>
                  <a:pt x="39" y="14"/>
                  <a:pt x="60" y="14"/>
                  <a:pt x="73" y="27"/>
                </a:cubicBezTo>
                <a:cubicBezTo>
                  <a:pt x="86" y="39"/>
                  <a:pt x="86" y="60"/>
                  <a:pt x="73" y="73"/>
                </a:cubicBezTo>
                <a:close/>
                <a:moveTo>
                  <a:pt x="53" y="27"/>
                </a:moveTo>
                <a:cubicBezTo>
                  <a:pt x="39" y="24"/>
                  <a:pt x="23" y="39"/>
                  <a:pt x="26" y="53"/>
                </a:cubicBezTo>
                <a:cubicBezTo>
                  <a:pt x="28" y="59"/>
                  <a:pt x="33" y="61"/>
                  <a:pt x="34" y="59"/>
                </a:cubicBezTo>
                <a:cubicBezTo>
                  <a:pt x="36" y="57"/>
                  <a:pt x="34" y="54"/>
                  <a:pt x="34" y="51"/>
                </a:cubicBezTo>
                <a:cubicBezTo>
                  <a:pt x="32" y="42"/>
                  <a:pt x="42" y="32"/>
                  <a:pt x="51" y="34"/>
                </a:cubicBezTo>
                <a:cubicBezTo>
                  <a:pt x="54" y="35"/>
                  <a:pt x="57" y="36"/>
                  <a:pt x="59" y="35"/>
                </a:cubicBezTo>
                <a:cubicBezTo>
                  <a:pt x="61" y="33"/>
                  <a:pt x="58" y="28"/>
                  <a:pt x="53" y="2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innerShdw blurRad="63500">
              <a:sysClr val="window" lastClr="FFFFFF">
                <a:lumMod val="85000"/>
              </a:sysClr>
            </a:innerShdw>
          </a:effectLst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8" name="Freeform 28"/>
          <p:cNvSpPr/>
          <p:nvPr>
            <p:custDataLst>
              <p:tags r:id="rId23"/>
            </p:custDataLst>
          </p:nvPr>
        </p:nvSpPr>
        <p:spPr bwMode="auto">
          <a:xfrm>
            <a:off x="6926658" y="4966079"/>
            <a:ext cx="464787" cy="457041"/>
          </a:xfrm>
          <a:custGeom>
            <a:avLst/>
            <a:gdLst>
              <a:gd name="T0" fmla="*/ 16 w 136"/>
              <a:gd name="T1" fmla="*/ 57 h 134"/>
              <a:gd name="T2" fmla="*/ 0 w 136"/>
              <a:gd name="T3" fmla="*/ 72 h 134"/>
              <a:gd name="T4" fmla="*/ 25 w 136"/>
              <a:gd name="T5" fmla="*/ 92 h 134"/>
              <a:gd name="T6" fmla="*/ 37 w 136"/>
              <a:gd name="T7" fmla="*/ 78 h 134"/>
              <a:gd name="T8" fmla="*/ 55 w 136"/>
              <a:gd name="T9" fmla="*/ 80 h 134"/>
              <a:gd name="T10" fmla="*/ 42 w 136"/>
              <a:gd name="T11" fmla="*/ 95 h 134"/>
              <a:gd name="T12" fmla="*/ 44 w 136"/>
              <a:gd name="T13" fmla="*/ 115 h 134"/>
              <a:gd name="T14" fmla="*/ 65 w 136"/>
              <a:gd name="T15" fmla="*/ 134 h 134"/>
              <a:gd name="T16" fmla="*/ 92 w 136"/>
              <a:gd name="T17" fmla="*/ 98 h 134"/>
              <a:gd name="T18" fmla="*/ 79 w 136"/>
              <a:gd name="T19" fmla="*/ 92 h 134"/>
              <a:gd name="T20" fmla="*/ 80 w 136"/>
              <a:gd name="T21" fmla="*/ 78 h 134"/>
              <a:gd name="T22" fmla="*/ 96 w 136"/>
              <a:gd name="T23" fmla="*/ 76 h 134"/>
              <a:gd name="T24" fmla="*/ 107 w 136"/>
              <a:gd name="T25" fmla="*/ 90 h 134"/>
              <a:gd name="T26" fmla="*/ 136 w 136"/>
              <a:gd name="T27" fmla="*/ 62 h 134"/>
              <a:gd name="T28" fmla="*/ 103 w 136"/>
              <a:gd name="T29" fmla="*/ 40 h 134"/>
              <a:gd name="T30" fmla="*/ 90 w 136"/>
              <a:gd name="T31" fmla="*/ 54 h 134"/>
              <a:gd name="T32" fmla="*/ 75 w 136"/>
              <a:gd name="T33" fmla="*/ 40 h 134"/>
              <a:gd name="T34" fmla="*/ 93 w 136"/>
              <a:gd name="T35" fmla="*/ 27 h 134"/>
              <a:gd name="T36" fmla="*/ 71 w 136"/>
              <a:gd name="T37" fmla="*/ 0 h 134"/>
              <a:gd name="T38" fmla="*/ 37 w 136"/>
              <a:gd name="T39" fmla="*/ 28 h 134"/>
              <a:gd name="T40" fmla="*/ 30 w 136"/>
              <a:gd name="T41" fmla="*/ 16 h 134"/>
              <a:gd name="T42" fmla="*/ 12 w 136"/>
              <a:gd name="T43" fmla="*/ 15 h 134"/>
              <a:gd name="T44" fmla="*/ 19 w 136"/>
              <a:gd name="T45" fmla="*/ 32 h 134"/>
              <a:gd name="T46" fmla="*/ 16 w 136"/>
              <a:gd name="T47" fmla="*/ 57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36" h="134">
                <a:moveTo>
                  <a:pt x="16" y="57"/>
                </a:moveTo>
                <a:cubicBezTo>
                  <a:pt x="6" y="64"/>
                  <a:pt x="0" y="72"/>
                  <a:pt x="0" y="72"/>
                </a:cubicBezTo>
                <a:cubicBezTo>
                  <a:pt x="0" y="72"/>
                  <a:pt x="16" y="94"/>
                  <a:pt x="25" y="92"/>
                </a:cubicBezTo>
                <a:cubicBezTo>
                  <a:pt x="33" y="90"/>
                  <a:pt x="33" y="85"/>
                  <a:pt x="37" y="78"/>
                </a:cubicBezTo>
                <a:cubicBezTo>
                  <a:pt x="40" y="70"/>
                  <a:pt x="54" y="72"/>
                  <a:pt x="55" y="80"/>
                </a:cubicBezTo>
                <a:cubicBezTo>
                  <a:pt x="55" y="87"/>
                  <a:pt x="53" y="94"/>
                  <a:pt x="42" y="95"/>
                </a:cubicBezTo>
                <a:cubicBezTo>
                  <a:pt x="32" y="96"/>
                  <a:pt x="31" y="108"/>
                  <a:pt x="44" y="115"/>
                </a:cubicBezTo>
                <a:cubicBezTo>
                  <a:pt x="56" y="122"/>
                  <a:pt x="56" y="127"/>
                  <a:pt x="65" y="134"/>
                </a:cubicBezTo>
                <a:cubicBezTo>
                  <a:pt x="74" y="124"/>
                  <a:pt x="98" y="105"/>
                  <a:pt x="92" y="98"/>
                </a:cubicBezTo>
                <a:cubicBezTo>
                  <a:pt x="86" y="95"/>
                  <a:pt x="85" y="99"/>
                  <a:pt x="79" y="92"/>
                </a:cubicBezTo>
                <a:cubicBezTo>
                  <a:pt x="73" y="86"/>
                  <a:pt x="78" y="80"/>
                  <a:pt x="80" y="78"/>
                </a:cubicBezTo>
                <a:cubicBezTo>
                  <a:pt x="82" y="75"/>
                  <a:pt x="90" y="70"/>
                  <a:pt x="96" y="76"/>
                </a:cubicBezTo>
                <a:cubicBezTo>
                  <a:pt x="102" y="82"/>
                  <a:pt x="96" y="89"/>
                  <a:pt x="107" y="90"/>
                </a:cubicBezTo>
                <a:cubicBezTo>
                  <a:pt x="118" y="91"/>
                  <a:pt x="127" y="71"/>
                  <a:pt x="136" y="62"/>
                </a:cubicBezTo>
                <a:cubicBezTo>
                  <a:pt x="123" y="49"/>
                  <a:pt x="114" y="34"/>
                  <a:pt x="103" y="40"/>
                </a:cubicBezTo>
                <a:cubicBezTo>
                  <a:pt x="91" y="46"/>
                  <a:pt x="98" y="45"/>
                  <a:pt x="90" y="54"/>
                </a:cubicBezTo>
                <a:cubicBezTo>
                  <a:pt x="81" y="62"/>
                  <a:pt x="67" y="48"/>
                  <a:pt x="75" y="40"/>
                </a:cubicBezTo>
                <a:cubicBezTo>
                  <a:pt x="83" y="32"/>
                  <a:pt x="85" y="36"/>
                  <a:pt x="93" y="27"/>
                </a:cubicBezTo>
                <a:cubicBezTo>
                  <a:pt x="101" y="18"/>
                  <a:pt x="83" y="12"/>
                  <a:pt x="71" y="0"/>
                </a:cubicBezTo>
                <a:cubicBezTo>
                  <a:pt x="60" y="15"/>
                  <a:pt x="45" y="29"/>
                  <a:pt x="37" y="28"/>
                </a:cubicBezTo>
                <a:cubicBezTo>
                  <a:pt x="30" y="26"/>
                  <a:pt x="30" y="22"/>
                  <a:pt x="30" y="16"/>
                </a:cubicBezTo>
                <a:cubicBezTo>
                  <a:pt x="30" y="11"/>
                  <a:pt x="18" y="8"/>
                  <a:pt x="12" y="15"/>
                </a:cubicBezTo>
                <a:cubicBezTo>
                  <a:pt x="6" y="23"/>
                  <a:pt x="11" y="30"/>
                  <a:pt x="19" y="32"/>
                </a:cubicBezTo>
                <a:cubicBezTo>
                  <a:pt x="27" y="33"/>
                  <a:pt x="26" y="50"/>
                  <a:pt x="16" y="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innerShdw blurRad="63500">
              <a:sysClr val="window" lastClr="FFFFFF">
                <a:lumMod val="85000"/>
              </a:sysClr>
            </a:innerShdw>
          </a:effectLst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9" name="Freeform 34"/>
          <p:cNvSpPr>
            <a:spLocks noEditPoints="1"/>
          </p:cNvSpPr>
          <p:nvPr>
            <p:custDataLst>
              <p:tags r:id="rId24"/>
            </p:custDataLst>
          </p:nvPr>
        </p:nvSpPr>
        <p:spPr bwMode="auto">
          <a:xfrm>
            <a:off x="5708651" y="2948139"/>
            <a:ext cx="784700" cy="718620"/>
          </a:xfrm>
          <a:custGeom>
            <a:avLst/>
            <a:gdLst>
              <a:gd name="T0" fmla="*/ 35 w 144"/>
              <a:gd name="T1" fmla="*/ 17 h 132"/>
              <a:gd name="T2" fmla="*/ 109 w 144"/>
              <a:gd name="T3" fmla="*/ 17 h 132"/>
              <a:gd name="T4" fmla="*/ 117 w 144"/>
              <a:gd name="T5" fmla="*/ 9 h 132"/>
              <a:gd name="T6" fmla="*/ 109 w 144"/>
              <a:gd name="T7" fmla="*/ 0 h 132"/>
              <a:gd name="T8" fmla="*/ 35 w 144"/>
              <a:gd name="T9" fmla="*/ 0 h 132"/>
              <a:gd name="T10" fmla="*/ 27 w 144"/>
              <a:gd name="T11" fmla="*/ 9 h 132"/>
              <a:gd name="T12" fmla="*/ 35 w 144"/>
              <a:gd name="T13" fmla="*/ 17 h 132"/>
              <a:gd name="T14" fmla="*/ 109 w 144"/>
              <a:gd name="T15" fmla="*/ 25 h 132"/>
              <a:gd name="T16" fmla="*/ 109 w 144"/>
              <a:gd name="T17" fmla="*/ 25 h 132"/>
              <a:gd name="T18" fmla="*/ 35 w 144"/>
              <a:gd name="T19" fmla="*/ 25 h 132"/>
              <a:gd name="T20" fmla="*/ 35 w 144"/>
              <a:gd name="T21" fmla="*/ 25 h 132"/>
              <a:gd name="T22" fmla="*/ 16 w 144"/>
              <a:gd name="T23" fmla="*/ 67 h 132"/>
              <a:gd name="T24" fmla="*/ 52 w 144"/>
              <a:gd name="T25" fmla="*/ 93 h 132"/>
              <a:gd name="T26" fmla="*/ 64 w 144"/>
              <a:gd name="T27" fmla="*/ 107 h 132"/>
              <a:gd name="T28" fmla="*/ 64 w 144"/>
              <a:gd name="T29" fmla="*/ 116 h 132"/>
              <a:gd name="T30" fmla="*/ 66 w 144"/>
              <a:gd name="T31" fmla="*/ 117 h 132"/>
              <a:gd name="T32" fmla="*/ 64 w 144"/>
              <a:gd name="T33" fmla="*/ 120 h 132"/>
              <a:gd name="T34" fmla="*/ 47 w 144"/>
              <a:gd name="T35" fmla="*/ 120 h 132"/>
              <a:gd name="T36" fmla="*/ 39 w 144"/>
              <a:gd name="T37" fmla="*/ 128 h 132"/>
              <a:gd name="T38" fmla="*/ 39 w 144"/>
              <a:gd name="T39" fmla="*/ 132 h 132"/>
              <a:gd name="T40" fmla="*/ 105 w 144"/>
              <a:gd name="T41" fmla="*/ 132 h 132"/>
              <a:gd name="T42" fmla="*/ 105 w 144"/>
              <a:gd name="T43" fmla="*/ 128 h 132"/>
              <a:gd name="T44" fmla="*/ 97 w 144"/>
              <a:gd name="T45" fmla="*/ 120 h 132"/>
              <a:gd name="T46" fmla="*/ 80 w 144"/>
              <a:gd name="T47" fmla="*/ 120 h 132"/>
              <a:gd name="T48" fmla="*/ 78 w 144"/>
              <a:gd name="T49" fmla="*/ 117 h 132"/>
              <a:gd name="T50" fmla="*/ 80 w 144"/>
              <a:gd name="T51" fmla="*/ 116 h 132"/>
              <a:gd name="T52" fmla="*/ 80 w 144"/>
              <a:gd name="T53" fmla="*/ 107 h 132"/>
              <a:gd name="T54" fmla="*/ 92 w 144"/>
              <a:gd name="T55" fmla="*/ 93 h 132"/>
              <a:gd name="T56" fmla="*/ 127 w 144"/>
              <a:gd name="T57" fmla="*/ 67 h 132"/>
              <a:gd name="T58" fmla="*/ 109 w 144"/>
              <a:gd name="T59" fmla="*/ 25 h 132"/>
              <a:gd name="T60" fmla="*/ 24 w 144"/>
              <a:gd name="T61" fmla="*/ 63 h 132"/>
              <a:gd name="T62" fmla="*/ 37 w 144"/>
              <a:gd name="T63" fmla="*/ 37 h 132"/>
              <a:gd name="T64" fmla="*/ 48 w 144"/>
              <a:gd name="T65" fmla="*/ 84 h 132"/>
              <a:gd name="T66" fmla="*/ 24 w 144"/>
              <a:gd name="T67" fmla="*/ 63 h 132"/>
              <a:gd name="T68" fmla="*/ 47 w 144"/>
              <a:gd name="T69" fmla="*/ 37 h 132"/>
              <a:gd name="T70" fmla="*/ 60 w 144"/>
              <a:gd name="T71" fmla="*/ 37 h 132"/>
              <a:gd name="T72" fmla="*/ 64 w 144"/>
              <a:gd name="T73" fmla="*/ 99 h 132"/>
              <a:gd name="T74" fmla="*/ 47 w 144"/>
              <a:gd name="T75" fmla="*/ 37 h 132"/>
              <a:gd name="T76" fmla="*/ 120 w 144"/>
              <a:gd name="T77" fmla="*/ 63 h 132"/>
              <a:gd name="T78" fmla="*/ 96 w 144"/>
              <a:gd name="T79" fmla="*/ 84 h 132"/>
              <a:gd name="T80" fmla="*/ 107 w 144"/>
              <a:gd name="T81" fmla="*/ 37 h 132"/>
              <a:gd name="T82" fmla="*/ 120 w 144"/>
              <a:gd name="T83" fmla="*/ 63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4" h="132">
                <a:moveTo>
                  <a:pt x="35" y="17"/>
                </a:moveTo>
                <a:cubicBezTo>
                  <a:pt x="109" y="17"/>
                  <a:pt x="109" y="17"/>
                  <a:pt x="109" y="17"/>
                </a:cubicBezTo>
                <a:cubicBezTo>
                  <a:pt x="113" y="17"/>
                  <a:pt x="117" y="13"/>
                  <a:pt x="117" y="9"/>
                </a:cubicBezTo>
                <a:cubicBezTo>
                  <a:pt x="117" y="4"/>
                  <a:pt x="113" y="0"/>
                  <a:pt x="109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0" y="0"/>
                  <a:pt x="27" y="4"/>
                  <a:pt x="27" y="9"/>
                </a:cubicBezTo>
                <a:cubicBezTo>
                  <a:pt x="27" y="13"/>
                  <a:pt x="30" y="17"/>
                  <a:pt x="35" y="17"/>
                </a:cubicBezTo>
                <a:close/>
                <a:moveTo>
                  <a:pt x="109" y="25"/>
                </a:moveTo>
                <a:cubicBezTo>
                  <a:pt x="109" y="25"/>
                  <a:pt x="109" y="25"/>
                  <a:pt x="109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19" y="26"/>
                  <a:pt x="0" y="32"/>
                  <a:pt x="16" y="67"/>
                </a:cubicBezTo>
                <a:cubicBezTo>
                  <a:pt x="27" y="90"/>
                  <a:pt x="43" y="92"/>
                  <a:pt x="52" y="93"/>
                </a:cubicBezTo>
                <a:cubicBezTo>
                  <a:pt x="55" y="102"/>
                  <a:pt x="59" y="107"/>
                  <a:pt x="64" y="107"/>
                </a:cubicBezTo>
                <a:cubicBezTo>
                  <a:pt x="64" y="112"/>
                  <a:pt x="64" y="116"/>
                  <a:pt x="64" y="116"/>
                </a:cubicBezTo>
                <a:cubicBezTo>
                  <a:pt x="66" y="117"/>
                  <a:pt x="66" y="117"/>
                  <a:pt x="66" y="117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47" y="120"/>
                  <a:pt x="39" y="120"/>
                  <a:pt x="39" y="128"/>
                </a:cubicBezTo>
                <a:cubicBezTo>
                  <a:pt x="39" y="132"/>
                  <a:pt x="39" y="132"/>
                  <a:pt x="39" y="132"/>
                </a:cubicBezTo>
                <a:cubicBezTo>
                  <a:pt x="105" y="132"/>
                  <a:pt x="105" y="132"/>
                  <a:pt x="105" y="132"/>
                </a:cubicBezTo>
                <a:cubicBezTo>
                  <a:pt x="105" y="132"/>
                  <a:pt x="105" y="132"/>
                  <a:pt x="105" y="128"/>
                </a:cubicBezTo>
                <a:cubicBezTo>
                  <a:pt x="105" y="120"/>
                  <a:pt x="97" y="120"/>
                  <a:pt x="97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78" y="117"/>
                  <a:pt x="78" y="117"/>
                  <a:pt x="78" y="117"/>
                </a:cubicBezTo>
                <a:cubicBezTo>
                  <a:pt x="80" y="116"/>
                  <a:pt x="80" y="116"/>
                  <a:pt x="80" y="116"/>
                </a:cubicBezTo>
                <a:cubicBezTo>
                  <a:pt x="80" y="116"/>
                  <a:pt x="80" y="112"/>
                  <a:pt x="80" y="107"/>
                </a:cubicBezTo>
                <a:cubicBezTo>
                  <a:pt x="84" y="107"/>
                  <a:pt x="88" y="102"/>
                  <a:pt x="92" y="93"/>
                </a:cubicBezTo>
                <a:cubicBezTo>
                  <a:pt x="101" y="92"/>
                  <a:pt x="116" y="90"/>
                  <a:pt x="127" y="67"/>
                </a:cubicBezTo>
                <a:cubicBezTo>
                  <a:pt x="144" y="32"/>
                  <a:pt x="125" y="26"/>
                  <a:pt x="109" y="25"/>
                </a:cubicBezTo>
                <a:close/>
                <a:moveTo>
                  <a:pt x="24" y="63"/>
                </a:moveTo>
                <a:cubicBezTo>
                  <a:pt x="14" y="40"/>
                  <a:pt x="26" y="37"/>
                  <a:pt x="37" y="37"/>
                </a:cubicBezTo>
                <a:cubicBezTo>
                  <a:pt x="39" y="49"/>
                  <a:pt x="43" y="68"/>
                  <a:pt x="48" y="84"/>
                </a:cubicBezTo>
                <a:cubicBezTo>
                  <a:pt x="41" y="82"/>
                  <a:pt x="31" y="79"/>
                  <a:pt x="24" y="63"/>
                </a:cubicBezTo>
                <a:close/>
                <a:moveTo>
                  <a:pt x="47" y="37"/>
                </a:moveTo>
                <a:cubicBezTo>
                  <a:pt x="47" y="37"/>
                  <a:pt x="55" y="37"/>
                  <a:pt x="60" y="37"/>
                </a:cubicBezTo>
                <a:cubicBezTo>
                  <a:pt x="60" y="66"/>
                  <a:pt x="60" y="74"/>
                  <a:pt x="64" y="99"/>
                </a:cubicBezTo>
                <a:cubicBezTo>
                  <a:pt x="51" y="74"/>
                  <a:pt x="47" y="37"/>
                  <a:pt x="47" y="37"/>
                </a:cubicBezTo>
                <a:close/>
                <a:moveTo>
                  <a:pt x="120" y="63"/>
                </a:moveTo>
                <a:cubicBezTo>
                  <a:pt x="113" y="79"/>
                  <a:pt x="102" y="82"/>
                  <a:pt x="96" y="84"/>
                </a:cubicBezTo>
                <a:cubicBezTo>
                  <a:pt x="101" y="68"/>
                  <a:pt x="105" y="49"/>
                  <a:pt x="107" y="37"/>
                </a:cubicBezTo>
                <a:cubicBezTo>
                  <a:pt x="118" y="37"/>
                  <a:pt x="130" y="40"/>
                  <a:pt x="120" y="63"/>
                </a:cubicBezTo>
                <a:close/>
              </a:path>
            </a:pathLst>
          </a:custGeom>
          <a:solidFill>
            <a:srgbClr val="59627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67690" y="315595"/>
            <a:ext cx="2405380" cy="7683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0145" y="1553845"/>
            <a:ext cx="6729730" cy="34645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93995" y="959485"/>
            <a:ext cx="11290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  <a:sym typeface="+mn-ea"/>
              </a:rPr>
              <a:t>tf-serving: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17595" y="5428615"/>
            <a:ext cx="50666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https://www.tensorflow.org/serving/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0" y="541020"/>
            <a:ext cx="2346960" cy="7620"/>
          </a:xfrm>
          <a:prstGeom prst="line">
            <a:avLst/>
          </a:prstGeom>
          <a:ln>
            <a:solidFill>
              <a:srgbClr val="FF9F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67640" y="113030"/>
            <a:ext cx="2240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 defTabSz="914400"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C37FBE"/>
                </a:solidFill>
                <a:sym typeface="+mn-ea"/>
              </a:rPr>
              <a:t>召回在推荐中的作用</a:t>
            </a:r>
            <a:endParaRPr lang="zh-CN" altLang="en-US" dirty="0">
              <a:solidFill>
                <a:srgbClr val="C37FBE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49879" y="481423"/>
            <a:ext cx="3662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lang="zh-CN" alt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主流推荐系统架构</a:t>
            </a:r>
            <a:endParaRPr lang="zh-CN" altLang="en-US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230" y="1625600"/>
            <a:ext cx="5959475" cy="371284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0945" y="3985260"/>
            <a:ext cx="3289935" cy="2578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796925"/>
            <a:ext cx="3900805" cy="30092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49780" y="339090"/>
            <a:ext cx="12058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同步机制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37500" y="339090"/>
            <a:ext cx="12058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异步</a:t>
            </a:r>
            <a:r>
              <a:rPr lang="zh-CN" altLang="en-US">
                <a:solidFill>
                  <a:schemeClr val="bg1"/>
                </a:solidFill>
              </a:rPr>
              <a:t>机制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0" y="796290"/>
            <a:ext cx="4206240" cy="30099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0" y="541020"/>
            <a:ext cx="2346960" cy="7620"/>
          </a:xfrm>
          <a:prstGeom prst="line">
            <a:avLst/>
          </a:prstGeom>
          <a:ln>
            <a:solidFill>
              <a:srgbClr val="FF9F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67640" y="113030"/>
            <a:ext cx="2240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 defTabSz="914400"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C37FBE"/>
                </a:solidFill>
                <a:sym typeface="+mn-ea"/>
              </a:rPr>
              <a:t>精排</a:t>
            </a:r>
            <a:r>
              <a:rPr lang="zh-CN" altLang="en-US" dirty="0">
                <a:solidFill>
                  <a:srgbClr val="C37FBE"/>
                </a:solidFill>
                <a:sym typeface="+mn-ea"/>
              </a:rPr>
              <a:t>训练策略及部署</a:t>
            </a:r>
            <a:endParaRPr lang="zh-CN" altLang="en-US" dirty="0">
              <a:solidFill>
                <a:srgbClr val="C37FBE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25625" y="1196340"/>
            <a:ext cx="929195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召回：离线训练，离线召回。也存在部分实时召回。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精排</a:t>
            </a:r>
            <a:r>
              <a:rPr lang="en-US" altLang="zh-CN">
                <a:solidFill>
                  <a:schemeClr val="bg1"/>
                </a:solidFill>
              </a:rPr>
              <a:t>:  </a:t>
            </a:r>
            <a:r>
              <a:rPr lang="zh-CN" altLang="en-US">
                <a:solidFill>
                  <a:schemeClr val="bg1"/>
                </a:solidFill>
              </a:rPr>
              <a:t>根据训练的时间间隔分为离线训练、近线训练、在线学习（</a:t>
            </a:r>
            <a:r>
              <a:rPr lang="en-US" altLang="zh-CN">
                <a:solidFill>
                  <a:schemeClr val="bg1"/>
                </a:solidFill>
              </a:rPr>
              <a:t>ftrl </a:t>
            </a:r>
            <a:r>
              <a:rPr lang="zh-CN" altLang="en-US">
                <a:solidFill>
                  <a:schemeClr val="bg1"/>
                </a:solidFill>
              </a:rPr>
              <a:t>在线凸优化 冯杨）。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0370" y="3205480"/>
            <a:ext cx="3148330" cy="2953385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模型可以复杂、</a:t>
            </a:r>
            <a:endParaRPr lang="en-US" altLang="zh-CN"/>
          </a:p>
          <a:p>
            <a:pPr algn="l"/>
            <a:r>
              <a:rPr lang="zh-CN" altLang="en-US"/>
              <a:t>天</a:t>
            </a:r>
            <a:r>
              <a:rPr lang="en-US" altLang="zh-CN"/>
              <a:t>\</a:t>
            </a:r>
            <a:r>
              <a:rPr lang="zh-CN" altLang="en-US"/>
              <a:t>周 </a:t>
            </a:r>
            <a:r>
              <a:rPr lang="zh-CN" altLang="en-US"/>
              <a:t>级别训练、</a:t>
            </a:r>
            <a:endParaRPr lang="zh-CN" altLang="en-US"/>
          </a:p>
          <a:p>
            <a:pPr algn="l"/>
            <a:r>
              <a:rPr lang="zh-CN" altLang="en-US"/>
              <a:t>一般天级别的训练，</a:t>
            </a:r>
            <a:endParaRPr lang="zh-CN" altLang="en-US"/>
          </a:p>
          <a:p>
            <a:pPr algn="l"/>
            <a:r>
              <a:rPr lang="zh-CN" altLang="en-US"/>
              <a:t>需要等今天的数据落地后进行加工、训练，这个过程一般随时数据量越大持续时间越长，需要做好时间的把控。</a:t>
            </a:r>
            <a:endParaRPr lang="zh-CN" altLang="en-US"/>
          </a:p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190365" y="3204845"/>
            <a:ext cx="3268980" cy="2954020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>
              <a:solidFill>
                <a:schemeClr val="bg1"/>
              </a:solidFill>
            </a:endParaRPr>
          </a:p>
          <a:p>
            <a:pPr algn="l"/>
            <a:endParaRPr lang="zh-CN" altLang="en-US">
              <a:solidFill>
                <a:schemeClr val="bg1"/>
              </a:solidFill>
            </a:endParaRPr>
          </a:p>
          <a:p>
            <a:pPr algn="l"/>
            <a:endParaRPr lang="zh-CN" altLang="en-US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altLang="en-US">
                <a:solidFill>
                  <a:schemeClr val="bg1"/>
                </a:solidFill>
              </a:rPr>
              <a:t>小时级别的训练。</a:t>
            </a:r>
            <a:endParaRPr lang="zh-CN" altLang="en-US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altLang="en-US">
                <a:solidFill>
                  <a:schemeClr val="bg1"/>
                </a:solidFill>
              </a:rPr>
              <a:t>工程性要求很强。</a:t>
            </a:r>
            <a:endParaRPr lang="zh-CN" altLang="en-US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altLang="en-US">
                <a:solidFill>
                  <a:schemeClr val="bg1"/>
                </a:solidFill>
              </a:rPr>
              <a:t>模型不易太复杂。</a:t>
            </a:r>
            <a:endParaRPr lang="zh-CN" altLang="en-US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altLang="en-US">
                <a:solidFill>
                  <a:schemeClr val="bg1"/>
                </a:solidFill>
              </a:rPr>
              <a:t>特征拼接尽量简单。</a:t>
            </a:r>
            <a:endParaRPr lang="zh-CN" altLang="en-US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zh-CN">
                <a:solidFill>
                  <a:schemeClr val="bg1"/>
                </a:solidFill>
              </a:rPr>
              <a:t>1.</a:t>
            </a:r>
            <a:r>
              <a:rPr lang="zh-CN" altLang="en-US">
                <a:solidFill>
                  <a:schemeClr val="bg1"/>
                </a:solidFill>
              </a:rPr>
              <a:t>一般是增量学习。</a:t>
            </a:r>
            <a:endParaRPr lang="zh-CN" altLang="en-US">
              <a:solidFill>
                <a:schemeClr val="bg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zh-CN">
                <a:solidFill>
                  <a:schemeClr val="bg1"/>
                </a:solidFill>
              </a:rPr>
              <a:t>2.</a:t>
            </a:r>
            <a:r>
              <a:rPr lang="zh-CN" altLang="en-US">
                <a:solidFill>
                  <a:schemeClr val="bg1"/>
                </a:solidFill>
              </a:rPr>
              <a:t>做好离线评估，始终保证</a:t>
            </a:r>
            <a:r>
              <a:rPr lang="en-US" altLang="zh-CN">
                <a:solidFill>
                  <a:schemeClr val="bg1"/>
                </a:solidFill>
              </a:rPr>
              <a:t>auc</a:t>
            </a:r>
            <a:r>
              <a:rPr lang="zh-CN" altLang="en-US">
                <a:solidFill>
                  <a:schemeClr val="bg1"/>
                </a:solidFill>
              </a:rPr>
              <a:t>最高的上线</a:t>
            </a:r>
            <a:r>
              <a:rPr lang="zh-CN" altLang="en-US"/>
              <a:t>。</a:t>
            </a:r>
            <a:endParaRPr lang="zh-CN" altLang="en-US"/>
          </a:p>
          <a:p>
            <a:pPr algn="l">
              <a:lnSpc>
                <a:spcPct val="100000"/>
              </a:lnSpc>
            </a:pPr>
            <a:r>
              <a:rPr lang="en-US" altLang="zh-CN"/>
              <a:t>3.</a:t>
            </a:r>
            <a:r>
              <a:rPr lang="zh-CN" altLang="en-US"/>
              <a:t>小心计算堆积。</a:t>
            </a:r>
            <a:endParaRPr lang="zh-CN" altLang="en-US"/>
          </a:p>
          <a:p>
            <a:pPr algn="l">
              <a:lnSpc>
                <a:spcPct val="100000"/>
              </a:lnSpc>
            </a:pPr>
            <a:r>
              <a:rPr lang="en-US" altLang="zh-CN"/>
              <a:t>4.</a:t>
            </a:r>
            <a:r>
              <a:rPr lang="zh-CN" altLang="en-US"/>
              <a:t>提前算好数据训练时间。</a:t>
            </a:r>
            <a:endParaRPr lang="zh-CN" altLang="en-US"/>
          </a:p>
          <a:p>
            <a:pPr algn="l">
              <a:lnSpc>
                <a:spcPct val="100000"/>
              </a:lnSpc>
            </a:pPr>
            <a:endParaRPr lang="zh-CN" altLang="en-US"/>
          </a:p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88720" y="2649855"/>
            <a:ext cx="11582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sym typeface="+mn-ea"/>
              </a:rPr>
              <a:t>离线训练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: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64760" y="2649855"/>
            <a:ext cx="11582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sym typeface="+mn-ea"/>
              </a:rPr>
              <a:t>近线训练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: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994140" y="2649855"/>
            <a:ext cx="11582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sym typeface="+mn-ea"/>
              </a:rPr>
              <a:t>在线学习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: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14970" y="3204845"/>
            <a:ext cx="3268980" cy="2954020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>
              <a:solidFill>
                <a:schemeClr val="bg1"/>
              </a:solidFill>
            </a:endParaRPr>
          </a:p>
          <a:p>
            <a:pPr algn="l"/>
            <a:r>
              <a:rPr lang="zh-CN" altLang="en-US">
                <a:solidFill>
                  <a:schemeClr val="bg1"/>
                </a:solidFill>
              </a:rPr>
              <a:t>模型始终在训练</a:t>
            </a:r>
            <a:endParaRPr lang="zh-CN" altLang="en-US">
              <a:solidFill>
                <a:schemeClr val="bg1"/>
              </a:solidFill>
            </a:endParaRPr>
          </a:p>
          <a:p>
            <a:pPr algn="l"/>
            <a:r>
              <a:rPr lang="zh-CN" altLang="en-US">
                <a:solidFill>
                  <a:schemeClr val="bg1"/>
                </a:solidFill>
              </a:rPr>
              <a:t>FTRL</a:t>
            </a:r>
            <a:endParaRPr lang="en-US" altLang="zh-CN">
              <a:solidFill>
                <a:schemeClr val="bg1"/>
              </a:solidFill>
            </a:endParaRPr>
          </a:p>
          <a:p>
            <a:pPr algn="l"/>
            <a:r>
              <a:rPr lang="en-US" altLang="zh-CN">
                <a:solidFill>
                  <a:schemeClr val="bg1"/>
                </a:solidFill>
              </a:rPr>
              <a:t>1.</a:t>
            </a:r>
            <a:r>
              <a:rPr lang="zh-CN" altLang="en-US">
                <a:solidFill>
                  <a:schemeClr val="bg1"/>
                </a:solidFill>
              </a:rPr>
              <a:t>线上特征别做大规模的</a:t>
            </a:r>
            <a:r>
              <a:rPr lang="en-US" altLang="zh-CN">
                <a:solidFill>
                  <a:schemeClr val="bg1"/>
                </a:solidFill>
              </a:rPr>
              <a:t>join</a:t>
            </a:r>
            <a:r>
              <a:rPr lang="zh-CN" altLang="en-US">
                <a:solidFill>
                  <a:schemeClr val="bg1"/>
                </a:solidFill>
              </a:rPr>
              <a:t>操作。提前备好特征存入</a:t>
            </a:r>
            <a:r>
              <a:rPr lang="en-US" altLang="zh-CN">
                <a:solidFill>
                  <a:schemeClr val="bg1"/>
                </a:solidFill>
              </a:rPr>
              <a:t>redis</a:t>
            </a:r>
            <a:r>
              <a:rPr lang="zh-CN" altLang="en-US">
                <a:solidFill>
                  <a:schemeClr val="bg1"/>
                </a:solidFill>
              </a:rPr>
              <a:t>中。</a:t>
            </a:r>
            <a:endParaRPr lang="zh-CN" altLang="en-US">
              <a:solidFill>
                <a:schemeClr val="bg1"/>
              </a:solidFill>
            </a:endParaRPr>
          </a:p>
          <a:p>
            <a:pPr algn="l"/>
            <a:r>
              <a:rPr lang="en-US" altLang="zh-CN">
                <a:solidFill>
                  <a:schemeClr val="bg1"/>
                </a:solidFill>
              </a:rPr>
              <a:t>2.</a:t>
            </a:r>
            <a:r>
              <a:rPr lang="zh-CN" altLang="en-US">
                <a:solidFill>
                  <a:schemeClr val="bg1"/>
                </a:solidFill>
              </a:rPr>
              <a:t>防止模型飘逸。</a:t>
            </a:r>
            <a:endParaRPr lang="zh-CN" altLang="en-US"/>
          </a:p>
          <a:p>
            <a:pPr algn="l"/>
            <a:r>
              <a:rPr lang="en-US" altLang="zh-CN"/>
              <a:t>3.</a:t>
            </a:r>
            <a:r>
              <a:rPr lang="zh-CN" altLang="en-US"/>
              <a:t>小心计算堆积。</a:t>
            </a:r>
            <a:endParaRPr lang="zh-CN" altLang="en-US"/>
          </a:p>
          <a:p>
            <a:pPr algn="l"/>
            <a:r>
              <a:rPr lang="en-US" altLang="zh-CN"/>
              <a:t>4.</a:t>
            </a:r>
            <a:r>
              <a:rPr lang="zh-CN" altLang="en-US"/>
              <a:t>提前算好数据训练时间。</a:t>
            </a:r>
            <a:endParaRPr lang="zh-CN" altLang="en-US"/>
          </a:p>
          <a:p>
            <a:pPr algn="ctr"/>
            <a:r>
              <a:rPr lang="zh-CN" altLang="en-US"/>
              <a:t>https://github.com/Angel-ML/angel/blob/master/docs/algo/ftrl_lr_spark.md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32535" y="1782445"/>
            <a:ext cx="4174490" cy="1881505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{u1:[item1</a:t>
            </a:r>
            <a:r>
              <a:rPr lang="zh-CN" altLang="en-US"/>
              <a:t>：</a:t>
            </a:r>
            <a:r>
              <a:rPr lang="en-US" altLang="zh-CN"/>
              <a:t>0.98</a:t>
            </a:r>
            <a:r>
              <a:rPr lang="zh-CN" altLang="en-US"/>
              <a:t>，</a:t>
            </a:r>
            <a:r>
              <a:rPr lang="en-US" altLang="zh-CN"/>
              <a:t>item2</a:t>
            </a:r>
            <a:r>
              <a:rPr lang="zh-CN" altLang="en-US"/>
              <a:t>：</a:t>
            </a:r>
            <a:r>
              <a:rPr lang="en-US" altLang="zh-CN"/>
              <a:t>0.94....],</a:t>
            </a:r>
            <a:endParaRPr lang="en-US" altLang="zh-CN"/>
          </a:p>
          <a:p>
            <a:pPr algn="ctr"/>
            <a:r>
              <a:rPr lang="en-US" altLang="zh-CN"/>
              <a:t>u2:</a:t>
            </a:r>
            <a:r>
              <a:rPr lang="en-US" altLang="zh-CN">
                <a:sym typeface="+mn-ea"/>
              </a:rPr>
              <a:t>[item1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0.98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item2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0.94....]</a:t>
            </a:r>
            <a:endParaRPr lang="en-US" altLang="zh-CN">
              <a:sym typeface="+mn-ea"/>
            </a:endParaRPr>
          </a:p>
          <a:p>
            <a:pPr algn="ctr"/>
            <a:r>
              <a:rPr lang="en-US" altLang="zh-CN">
                <a:sym typeface="+mn-ea"/>
              </a:rPr>
              <a:t>....</a:t>
            </a:r>
            <a:r>
              <a:rPr lang="en-US" altLang="zh-CN"/>
              <a:t>}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382520" y="1146810"/>
            <a:ext cx="16154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sym typeface="+mn-ea"/>
              </a:rPr>
              <a:t>精排最终列表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: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16040" y="1782445"/>
            <a:ext cx="4174490" cy="1881505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重排（</a:t>
            </a:r>
            <a:r>
              <a:rPr lang="en-US" altLang="zh-CN"/>
              <a:t>rerank</a:t>
            </a:r>
            <a:r>
              <a:rPr lang="zh-CN" altLang="en-US"/>
              <a:t>）：</a:t>
            </a:r>
            <a:endParaRPr lang="en-US" altLang="zh-CN"/>
          </a:p>
          <a:p>
            <a:pPr algn="ctr"/>
            <a:r>
              <a:rPr lang="en-US" altLang="zh-CN"/>
              <a:t>item1</a:t>
            </a:r>
            <a:endParaRPr lang="en-US" altLang="zh-CN"/>
          </a:p>
          <a:p>
            <a:pPr algn="ctr"/>
            <a:r>
              <a:rPr lang="en-US" altLang="zh-CN"/>
              <a:t>item2</a:t>
            </a:r>
            <a:endParaRPr lang="en-US" altLang="zh-CN"/>
          </a:p>
          <a:p>
            <a:pPr algn="ctr"/>
            <a:r>
              <a:rPr lang="en-US" altLang="zh-CN"/>
              <a:t>item3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8341678" y="1146810"/>
            <a:ext cx="4794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  <a:sym typeface="+mn-ea"/>
              </a:rPr>
              <a:t>u1: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25708" y="4385310"/>
            <a:ext cx="1499235" cy="1476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sym typeface="+mn-ea"/>
              </a:rPr>
              <a:t>1: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去重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>
                <a:solidFill>
                  <a:schemeClr val="bg1"/>
                </a:solidFill>
                <a:sym typeface="+mn-ea"/>
              </a:rPr>
              <a:t>2.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多样性打散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>
                <a:solidFill>
                  <a:schemeClr val="bg1"/>
                </a:solidFill>
                <a:sym typeface="+mn-ea"/>
              </a:rPr>
              <a:t>3.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强插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>
                <a:solidFill>
                  <a:schemeClr val="bg1"/>
                </a:solidFill>
                <a:sym typeface="+mn-ea"/>
              </a:rPr>
              <a:t>...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algn="l"/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15870" y="546100"/>
            <a:ext cx="6631940" cy="5964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565" y="721995"/>
            <a:ext cx="5628005" cy="28651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21280" y="3858260"/>
            <a:ext cx="7887970" cy="25844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召回的目的：从千万级别的</a:t>
            </a:r>
            <a:r>
              <a:rPr lang="en-US" altLang="zh-CN">
                <a:solidFill>
                  <a:schemeClr val="bg1"/>
                </a:solidFill>
              </a:rPr>
              <a:t>item</a:t>
            </a:r>
            <a:r>
              <a:rPr lang="zh-CN" altLang="en-US">
                <a:solidFill>
                  <a:schemeClr val="bg1"/>
                </a:solidFill>
              </a:rPr>
              <a:t>中为每个用户抽取数千、百个</a:t>
            </a:r>
            <a:r>
              <a:rPr lang="en-US" altLang="zh-CN">
                <a:solidFill>
                  <a:schemeClr val="bg1"/>
                </a:solidFill>
              </a:rPr>
              <a:t>item</a:t>
            </a:r>
            <a:r>
              <a:rPr lang="zh-CN" altLang="en-US">
                <a:solidFill>
                  <a:schemeClr val="bg1"/>
                </a:solidFill>
              </a:rPr>
              <a:t>进行推荐。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召回计算方式：离线 凌晨计算，定时更新召回列表。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召回工具：</a:t>
            </a:r>
            <a:r>
              <a:rPr lang="en-US" altLang="zh-CN">
                <a:solidFill>
                  <a:schemeClr val="bg1"/>
                </a:solidFill>
              </a:rPr>
              <a:t>spark hive  flink</a:t>
            </a:r>
            <a:r>
              <a:rPr lang="zh-CN" altLang="en-US">
                <a:solidFill>
                  <a:schemeClr val="bg1"/>
                </a:solidFill>
              </a:rPr>
              <a:t>（实时召回）。</a:t>
            </a:r>
            <a:endParaRPr lang="en-US" altLang="zh-CN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召回方式：多路召回。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召回列表存储</a:t>
            </a:r>
            <a:r>
              <a:rPr lang="en-US" altLang="zh-CN">
                <a:solidFill>
                  <a:schemeClr val="bg1"/>
                </a:solidFill>
              </a:rPr>
              <a:t>:  </a:t>
            </a:r>
            <a:r>
              <a:rPr lang="zh-CN" altLang="en-US" b="1">
                <a:solidFill>
                  <a:schemeClr val="bg1"/>
                </a:solidFill>
              </a:rPr>
              <a:t>线上</a:t>
            </a:r>
            <a:r>
              <a:rPr lang="en-US" altLang="zh-CN" b="1">
                <a:solidFill>
                  <a:schemeClr val="bg1"/>
                </a:solidFill>
              </a:rPr>
              <a:t>hbase</a:t>
            </a:r>
            <a:r>
              <a:rPr lang="zh-CN" altLang="en-US" b="1">
                <a:solidFill>
                  <a:schemeClr val="bg1"/>
                </a:solidFill>
              </a:rPr>
              <a:t>、</a:t>
            </a:r>
            <a:r>
              <a:rPr lang="en-US" altLang="zh-CN" b="1">
                <a:solidFill>
                  <a:schemeClr val="bg1"/>
                </a:solidFill>
              </a:rPr>
              <a:t>redis</a:t>
            </a:r>
            <a:r>
              <a:rPr lang="zh-CN" altLang="en-US" b="1">
                <a:solidFill>
                  <a:schemeClr val="bg1"/>
                </a:solidFill>
              </a:rPr>
              <a:t>。</a:t>
            </a:r>
            <a:endParaRPr lang="zh-CN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0" y="541020"/>
            <a:ext cx="2346960" cy="7620"/>
          </a:xfrm>
          <a:prstGeom prst="line">
            <a:avLst/>
          </a:prstGeom>
          <a:ln>
            <a:solidFill>
              <a:srgbClr val="FF9F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67640" y="11303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 defTabSz="914400">
              <a:buFont typeface="Wingdings" panose="05000000000000000000" pitchFamily="2" charset="2"/>
              <a:buNone/>
            </a:pPr>
            <a:r>
              <a:rPr lang="zh-CN" dirty="0">
                <a:solidFill>
                  <a:srgbClr val="C37FBE"/>
                </a:solidFill>
                <a:sym typeface="+mn-ea"/>
              </a:rPr>
              <a:t>多路召回</a:t>
            </a:r>
            <a:endParaRPr lang="zh-CN"/>
          </a:p>
        </p:txBody>
      </p:sp>
      <p:sp>
        <p:nvSpPr>
          <p:cNvPr id="3" name="文本框 2"/>
          <p:cNvSpPr txBox="1"/>
          <p:nvPr/>
        </p:nvSpPr>
        <p:spPr>
          <a:xfrm>
            <a:off x="5316855" y="54102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多路召回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64920" y="1052195"/>
            <a:ext cx="100126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多路召回：策略为主，不同业务场景召回路线不一样，每一路的召回数量也不一样。</a:t>
            </a:r>
            <a:endParaRPr lang="zh-CN" altLang="en-US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/>
          </a:p>
          <a:p>
            <a:r>
              <a:rPr lang="zh-CN" altLang="en-US">
                <a:solidFill>
                  <a:schemeClr val="bg1"/>
                </a:solidFill>
              </a:rPr>
              <a:t>为什么要多路召回：让物品从不同来源被召回，满足用户兴趣的多样性，以及推荐结果的完备性。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20620" y="2292985"/>
            <a:ext cx="2970530" cy="3460115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3425190" y="2747645"/>
            <a:ext cx="1172210" cy="2551430"/>
            <a:chOff x="4855" y="3361"/>
            <a:chExt cx="1846" cy="4018"/>
          </a:xfrm>
        </p:grpSpPr>
        <p:sp>
          <p:nvSpPr>
            <p:cNvPr id="16" name="流程图: 可选过程 15"/>
            <p:cNvSpPr/>
            <p:nvPr/>
          </p:nvSpPr>
          <p:spPr>
            <a:xfrm>
              <a:off x="4855" y="3361"/>
              <a:ext cx="1846" cy="548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兴趣标签</a:t>
              </a:r>
              <a:endParaRPr lang="zh-CN" altLang="en-US" sz="1400"/>
            </a:p>
          </p:txBody>
        </p:sp>
        <p:sp>
          <p:nvSpPr>
            <p:cNvPr id="17" name="流程图: 可选过程 16"/>
            <p:cNvSpPr/>
            <p:nvPr/>
          </p:nvSpPr>
          <p:spPr>
            <a:xfrm>
              <a:off x="4855" y="4110"/>
              <a:ext cx="1846" cy="507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兴趣</a:t>
              </a:r>
              <a:r>
                <a:rPr lang="en-US" altLang="zh-CN" sz="1400"/>
                <a:t>topic</a:t>
              </a:r>
              <a:endParaRPr lang="en-US" altLang="zh-CN" sz="1400"/>
            </a:p>
          </p:txBody>
        </p:sp>
        <p:sp>
          <p:nvSpPr>
            <p:cNvPr id="18" name="流程图: 可选过程 17"/>
            <p:cNvSpPr/>
            <p:nvPr/>
          </p:nvSpPr>
          <p:spPr>
            <a:xfrm>
              <a:off x="4855" y="4796"/>
              <a:ext cx="1846" cy="507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兴趣实体</a:t>
              </a:r>
              <a:endParaRPr lang="zh-CN" altLang="en-US" sz="1400"/>
            </a:p>
          </p:txBody>
        </p:sp>
        <p:sp>
          <p:nvSpPr>
            <p:cNvPr id="20" name="流程图: 可选过程 19"/>
            <p:cNvSpPr/>
            <p:nvPr/>
          </p:nvSpPr>
          <p:spPr>
            <a:xfrm>
              <a:off x="4855" y="5481"/>
              <a:ext cx="1846" cy="507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协同过滤</a:t>
              </a:r>
              <a:endParaRPr lang="zh-CN" altLang="en-US" sz="1400"/>
            </a:p>
          </p:txBody>
        </p:sp>
        <p:sp>
          <p:nvSpPr>
            <p:cNvPr id="21" name="流程图: 可选过程 20"/>
            <p:cNvSpPr/>
            <p:nvPr/>
          </p:nvSpPr>
          <p:spPr>
            <a:xfrm>
              <a:off x="4855" y="6172"/>
              <a:ext cx="1846" cy="507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热门</a:t>
              </a:r>
              <a:endParaRPr lang="zh-CN" altLang="en-US" sz="1400"/>
            </a:p>
          </p:txBody>
        </p:sp>
        <p:sp>
          <p:nvSpPr>
            <p:cNvPr id="22" name="流程图: 可选过程 21"/>
            <p:cNvSpPr/>
            <p:nvPr/>
          </p:nvSpPr>
          <p:spPr>
            <a:xfrm>
              <a:off x="4855" y="6873"/>
              <a:ext cx="1846" cy="507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基于模型的</a:t>
              </a:r>
              <a:endParaRPr lang="zh-CN" altLang="en-US" sz="1400"/>
            </a:p>
          </p:txBody>
        </p:sp>
      </p:grpSp>
      <p:cxnSp>
        <p:nvCxnSpPr>
          <p:cNvPr id="24" name="直接箭头连接符 23"/>
          <p:cNvCxnSpPr/>
          <p:nvPr/>
        </p:nvCxnSpPr>
        <p:spPr>
          <a:xfrm>
            <a:off x="5485765" y="4053205"/>
            <a:ext cx="122047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6812915" y="2292985"/>
            <a:ext cx="2970530" cy="3520440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7292340" y="3658870"/>
            <a:ext cx="20116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过滤、粗排、精排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强插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59330" y="1112520"/>
            <a:ext cx="66998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  <a:sym typeface="+mn-ea"/>
              </a:rPr>
              <a:t>兴趣标签召回：在用户注册信息的时候很多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app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都有询问用户兴趣的选项。此时需要的是从物品的自身标签中去计算与用户兴趣标签的匹配度，然后进行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top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k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个召回。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769235" y="2821940"/>
            <a:ext cx="1147445" cy="918845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李四</a:t>
            </a:r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4391660" y="2862580"/>
            <a:ext cx="2520315" cy="723265"/>
          </a:xfrm>
          <a:prstGeom prst="roundRect">
            <a:avLst/>
          </a:prstGeom>
          <a:solidFill>
            <a:schemeClr val="bg2">
              <a:lumMod val="9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军事、政治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2769235" y="4143375"/>
            <a:ext cx="1147445" cy="918845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xx</a:t>
            </a:r>
            <a:r>
              <a:rPr lang="zh-CN" altLang="en-US"/>
              <a:t>军事日报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769235" y="5202555"/>
            <a:ext cx="1147445" cy="918845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xx</a:t>
            </a:r>
            <a:r>
              <a:rPr lang="zh-CN" altLang="en-US"/>
              <a:t>娱乐新闻</a:t>
            </a:r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391660" y="4142740"/>
            <a:ext cx="2519680" cy="919480"/>
          </a:xfrm>
          <a:prstGeom prst="roundRect">
            <a:avLst/>
          </a:prstGeom>
          <a:solidFill>
            <a:schemeClr val="bg2">
              <a:lumMod val="9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标签：军事、政治</a:t>
            </a:r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4391660" y="5202555"/>
            <a:ext cx="2519680" cy="919480"/>
          </a:xfrm>
          <a:prstGeom prst="roundRect">
            <a:avLst/>
          </a:prstGeom>
          <a:solidFill>
            <a:schemeClr val="bg2">
              <a:lumMod val="9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标签：娱乐</a:t>
            </a:r>
            <a:endParaRPr lang="zh-CN" altLang="en-US"/>
          </a:p>
        </p:txBody>
      </p:sp>
      <p:cxnSp>
        <p:nvCxnSpPr>
          <p:cNvPr id="11" name="曲线连接符 10"/>
          <p:cNvCxnSpPr/>
          <p:nvPr/>
        </p:nvCxnSpPr>
        <p:spPr>
          <a:xfrm flipV="1">
            <a:off x="6908165" y="3224530"/>
            <a:ext cx="3175" cy="1377950"/>
          </a:xfrm>
          <a:prstGeom prst="curvedConnector3">
            <a:avLst>
              <a:gd name="adj1" fmla="val 37600000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59330" y="1112520"/>
            <a:ext cx="66998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  <a:sym typeface="+mn-ea"/>
              </a:rPr>
              <a:t>兴趣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topic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召回：对用户兴趣进行打分，比如用户兴趣有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90%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时间在阅读军事，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10%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在阅读政治。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769235" y="2862580"/>
            <a:ext cx="1147445" cy="918845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李四</a:t>
            </a:r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4394200" y="2960370"/>
            <a:ext cx="2520315" cy="723265"/>
          </a:xfrm>
          <a:prstGeom prst="roundRect">
            <a:avLst/>
          </a:prstGeom>
          <a:solidFill>
            <a:schemeClr val="bg2">
              <a:lumMod val="9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军事</a:t>
            </a:r>
            <a:r>
              <a:rPr lang="en-US" altLang="zh-CN"/>
              <a:t>0.9</a:t>
            </a:r>
            <a:r>
              <a:rPr lang="zh-CN" altLang="en-US"/>
              <a:t>、政治</a:t>
            </a:r>
            <a:r>
              <a:rPr lang="en-US" altLang="zh-CN"/>
              <a:t>0.1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2769235" y="4143375"/>
            <a:ext cx="1147445" cy="918845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xx</a:t>
            </a:r>
            <a:r>
              <a:rPr lang="zh-CN" altLang="en-US"/>
              <a:t>军事日报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769235" y="5202555"/>
            <a:ext cx="1147445" cy="918845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xx</a:t>
            </a:r>
            <a:r>
              <a:rPr lang="zh-CN" altLang="en-US"/>
              <a:t>娱乐新闻</a:t>
            </a:r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391660" y="4142740"/>
            <a:ext cx="2519680" cy="919480"/>
          </a:xfrm>
          <a:prstGeom prst="roundRect">
            <a:avLst/>
          </a:prstGeom>
          <a:solidFill>
            <a:schemeClr val="bg2">
              <a:lumMod val="9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军事：</a:t>
            </a:r>
            <a:r>
              <a:rPr lang="en-US" altLang="zh-CN"/>
              <a:t>0.8</a:t>
            </a:r>
            <a:endParaRPr lang="zh-CN" altLang="en-US"/>
          </a:p>
          <a:p>
            <a:pPr algn="ctr"/>
            <a:r>
              <a:rPr lang="zh-CN" altLang="en-US"/>
              <a:t>政治：</a:t>
            </a:r>
            <a:r>
              <a:rPr lang="en-US" altLang="zh-CN"/>
              <a:t>0.05</a:t>
            </a:r>
            <a:endParaRPr lang="en-US" altLang="zh-CN"/>
          </a:p>
          <a:p>
            <a:pPr algn="ctr"/>
            <a:r>
              <a:rPr lang="zh-CN" altLang="en-US"/>
              <a:t>娱乐</a:t>
            </a:r>
            <a:r>
              <a:rPr lang="en-US" altLang="zh-CN"/>
              <a:t>0.1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4391660" y="5202555"/>
            <a:ext cx="2519680" cy="919480"/>
          </a:xfrm>
          <a:prstGeom prst="roundRect">
            <a:avLst/>
          </a:prstGeom>
          <a:solidFill>
            <a:schemeClr val="bg2">
              <a:lumMod val="9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军事：</a:t>
            </a:r>
            <a:r>
              <a:rPr lang="en-US" altLang="zh-CN"/>
              <a:t>0.2</a:t>
            </a:r>
            <a:endParaRPr lang="zh-CN" altLang="en-US"/>
          </a:p>
          <a:p>
            <a:pPr algn="ctr"/>
            <a:r>
              <a:rPr lang="zh-CN" altLang="en-US"/>
              <a:t>政治：</a:t>
            </a:r>
            <a:r>
              <a:rPr lang="en-US" altLang="zh-CN"/>
              <a:t>0.1</a:t>
            </a:r>
            <a:endParaRPr lang="en-US" altLang="zh-CN"/>
          </a:p>
          <a:p>
            <a:pPr algn="ctr"/>
            <a:r>
              <a:rPr lang="zh-CN" altLang="en-US"/>
              <a:t>娱乐</a:t>
            </a:r>
            <a:r>
              <a:rPr lang="en-US" altLang="zh-CN"/>
              <a:t>0.7</a:t>
            </a:r>
            <a:endParaRPr lang="en-US" altLang="zh-CN"/>
          </a:p>
        </p:txBody>
      </p:sp>
      <p:cxnSp>
        <p:nvCxnSpPr>
          <p:cNvPr id="11" name="曲线连接符 10"/>
          <p:cNvCxnSpPr>
            <a:stCxn id="8" idx="3"/>
            <a:endCxn id="4" idx="3"/>
          </p:cNvCxnSpPr>
          <p:nvPr/>
        </p:nvCxnSpPr>
        <p:spPr>
          <a:xfrm flipV="1">
            <a:off x="6911340" y="3322320"/>
            <a:ext cx="3175" cy="1280160"/>
          </a:xfrm>
          <a:prstGeom prst="curvedConnector3">
            <a:avLst>
              <a:gd name="adj1" fmla="val 7600000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59330" y="1112520"/>
            <a:ext cx="66998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  <a:sym typeface="+mn-ea"/>
              </a:rPr>
              <a:t>兴趣实体召回：兴趣实体指的是由算法分析用户历史浏览，对其关注的人、物体进行算法抽取，抽取最感兴趣的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topk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个实体。然后当新的物品来之后，看物品与用户兴趣实体是否匹配。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769235" y="2862580"/>
            <a:ext cx="1147445" cy="918845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李四</a:t>
            </a:r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4349115" y="2960370"/>
            <a:ext cx="2520315" cy="723265"/>
          </a:xfrm>
          <a:prstGeom prst="roundRect">
            <a:avLst/>
          </a:prstGeom>
          <a:solidFill>
            <a:schemeClr val="bg2">
              <a:lumMod val="9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迪丽热巴（</a:t>
            </a:r>
            <a:r>
              <a:rPr lang="en-US" altLang="zh-CN"/>
              <a:t>1.2</a:t>
            </a:r>
            <a:r>
              <a:rPr lang="zh-CN" altLang="en-US"/>
              <a:t>）、美女（</a:t>
            </a:r>
            <a:r>
              <a:rPr lang="en-US" altLang="zh-CN"/>
              <a:t>0.4</a:t>
            </a:r>
            <a:r>
              <a:rPr lang="zh-CN" altLang="en-US"/>
              <a:t>）、</a:t>
            </a:r>
            <a:r>
              <a:rPr lang="en-US" altLang="zh-CN"/>
              <a:t>lol</a:t>
            </a:r>
            <a:r>
              <a:rPr lang="zh-CN" altLang="en-US"/>
              <a:t>（</a:t>
            </a:r>
            <a:r>
              <a:rPr lang="en-US" altLang="zh-CN"/>
              <a:t>0.3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769235" y="4069715"/>
            <a:ext cx="1147445" cy="918845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IG</a:t>
            </a:r>
            <a:r>
              <a:rPr lang="zh-CN" altLang="en-US"/>
              <a:t>冲鸭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769235" y="5202555"/>
            <a:ext cx="1147445" cy="918845"/>
          </a:xfrm>
          <a:prstGeom prst="rect">
            <a:avLst/>
          </a:prstGeom>
          <a:solidFill>
            <a:schemeClr val="accent6">
              <a:lumMod val="20000"/>
              <a:lumOff val="8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xx</a:t>
            </a:r>
            <a:r>
              <a:rPr lang="zh-CN" altLang="en-US"/>
              <a:t>娱乐新闻</a:t>
            </a:r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458335" y="4125595"/>
            <a:ext cx="1548130" cy="862965"/>
          </a:xfrm>
          <a:prstGeom prst="roundRect">
            <a:avLst/>
          </a:prstGeom>
          <a:solidFill>
            <a:schemeClr val="bg2">
              <a:lumMod val="9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lol</a:t>
            </a:r>
            <a:r>
              <a:rPr lang="zh-CN" altLang="en-US"/>
              <a:t>：</a:t>
            </a:r>
            <a:r>
              <a:rPr lang="en-US" altLang="zh-CN"/>
              <a:t>0.9</a:t>
            </a:r>
            <a:endParaRPr lang="en-US" altLang="zh-CN"/>
          </a:p>
          <a:p>
            <a:pPr algn="ctr"/>
            <a:r>
              <a:rPr lang="zh-CN" altLang="en-US"/>
              <a:t>游戏：</a:t>
            </a:r>
            <a:r>
              <a:rPr lang="en-US" altLang="zh-CN"/>
              <a:t>0.4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4391660" y="5203190"/>
            <a:ext cx="1548130" cy="918845"/>
          </a:xfrm>
          <a:prstGeom prst="roundRect">
            <a:avLst/>
          </a:prstGeom>
          <a:solidFill>
            <a:schemeClr val="bg2">
              <a:lumMod val="9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迪丽热巴：</a:t>
            </a:r>
            <a:r>
              <a:rPr lang="en-US" altLang="zh-CN"/>
              <a:t>1.5</a:t>
            </a:r>
            <a:endParaRPr lang="en-US" altLang="zh-CN"/>
          </a:p>
        </p:txBody>
      </p:sp>
      <p:cxnSp>
        <p:nvCxnSpPr>
          <p:cNvPr id="12" name="曲线连接符 11"/>
          <p:cNvCxnSpPr>
            <a:stCxn id="6" idx="1"/>
            <a:endCxn id="25" idx="1"/>
          </p:cNvCxnSpPr>
          <p:nvPr/>
        </p:nvCxnSpPr>
        <p:spPr>
          <a:xfrm rot="10800000">
            <a:off x="2769235" y="3321685"/>
            <a:ext cx="3175" cy="2339975"/>
          </a:xfrm>
          <a:prstGeom prst="curvedConnector3">
            <a:avLst>
              <a:gd name="adj1" fmla="val 35000000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7399,&quot;width&quot;:8227}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70849_3*l_h_i*1_3_1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00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03443_1*l_h_f*1_3_1"/>
  <p:tag name="KSO_WM_TEMPLATE_CATEGORY" val="diagram"/>
  <p:tag name="KSO_WM_TEMPLATE_INDEX" val="2020344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01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03443_1*l_h_a*1_3_1"/>
  <p:tag name="KSO_WM_TEMPLATE_CATEGORY" val="diagram"/>
  <p:tag name="KSO_WM_TEMPLATE_INDEX" val="2020344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03443_1*l_h_i*1_3_1"/>
  <p:tag name="KSO_WM_TEMPLATE_CATEGORY" val="diagram"/>
  <p:tag name="KSO_WM_TEMPLATE_INDEX" val="20203443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103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03443_1*l_h_f*1_1_1"/>
  <p:tag name="KSO_WM_TEMPLATE_CATEGORY" val="diagram"/>
  <p:tag name="KSO_WM_TEMPLATE_INDEX" val="2020344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04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03443_1*l_h_a*1_1_1"/>
  <p:tag name="KSO_WM_TEMPLATE_CATEGORY" val="diagram"/>
  <p:tag name="KSO_WM_TEMPLATE_INDEX" val="2020344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03443_1*l_h_i*1_1_1"/>
  <p:tag name="KSO_WM_TEMPLATE_CATEGORY" val="diagram"/>
  <p:tag name="KSO_WM_TEMPLATE_INDEX" val="20203443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106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03443_1*l_h_f*1_4_1"/>
  <p:tag name="KSO_WM_TEMPLATE_CATEGORY" val="diagram"/>
  <p:tag name="KSO_WM_TEMPLATE_INDEX" val="2020344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07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03443_1*l_h_a*1_4_1"/>
  <p:tag name="KSO_WM_TEMPLATE_CATEGORY" val="diagram"/>
  <p:tag name="KSO_WM_TEMPLATE_INDEX" val="2020344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03443_1*l_h_i*1_4_1"/>
  <p:tag name="KSO_WM_TEMPLATE_CATEGORY" val="diagram"/>
  <p:tag name="KSO_WM_TEMPLATE_INDEX" val="20203443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109.xml><?xml version="1.0" encoding="utf-8"?>
<p:tagLst xmlns:p="http://schemas.openxmlformats.org/presentationml/2006/main">
  <p:tag name="KSO_WM_UNIT_VALUE" val="105*12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03443_1*l_h_x*1_2_1"/>
  <p:tag name="KSO_WM_TEMPLATE_CATEGORY" val="diagram"/>
  <p:tag name="KSO_WM_TEMPLATE_INDEX" val="20203443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SHADOW_SCHEMECOLOR_INDEX" val="14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170849_3*l_h_i*1_3_2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10.xml><?xml version="1.0" encoding="utf-8"?>
<p:tagLst xmlns:p="http://schemas.openxmlformats.org/presentationml/2006/main">
  <p:tag name="KSO_WM_UNIT_VALUE" val="103*10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03443_1*l_h_x*1_3_1"/>
  <p:tag name="KSO_WM_TEMPLATE_CATEGORY" val="diagram"/>
  <p:tag name="KSO_WM_TEMPLATE_INDEX" val="20203443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SHADOW_SCHEMECOLOR_INDEX" val="14"/>
  <p:tag name="KSO_WM_UNIT_TEXT_FILL_FORE_SCHEMECOLOR_INDEX" val="13"/>
  <p:tag name="KSO_WM_UNIT_TEXT_FILL_TYPE" val="1"/>
</p:tagLst>
</file>

<file path=ppt/tags/tag111.xml><?xml version="1.0" encoding="utf-8"?>
<p:tagLst xmlns:p="http://schemas.openxmlformats.org/presentationml/2006/main">
  <p:tag name="KSO_WM_UNIT_VALUE" val="130*1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03443_1*l_h_x*1_1_1"/>
  <p:tag name="KSO_WM_TEMPLATE_CATEGORY" val="diagram"/>
  <p:tag name="KSO_WM_TEMPLATE_INDEX" val="20203443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SHADOW_SCHEMECOLOR_INDEX" val="14"/>
  <p:tag name="KSO_WM_UNIT_TEXT_FILL_FORE_SCHEMECOLOR_INDEX" val="13"/>
  <p:tag name="KSO_WM_UNIT_TEXT_FILL_TYPE" val="1"/>
</p:tagLst>
</file>

<file path=ppt/tags/tag112.xml><?xml version="1.0" encoding="utf-8"?>
<p:tagLst xmlns:p="http://schemas.openxmlformats.org/presentationml/2006/main">
  <p:tag name="KSO_WM_UNIT_VALUE" val="127*1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203443_1*l_h_x*1_4_1"/>
  <p:tag name="KSO_WM_TEMPLATE_CATEGORY" val="diagram"/>
  <p:tag name="KSO_WM_TEMPLATE_INDEX" val="20203443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SHADOW_SCHEMECOLOR_INDEX" val="14"/>
  <p:tag name="KSO_WM_UNIT_TEXT_FILL_FORE_SCHEMECOLOR_INDEX" val="13"/>
  <p:tag name="KSO_WM_UNIT_TEXT_FILL_TYPE" val="1"/>
</p:tagLst>
</file>

<file path=ppt/tags/tag113.xml><?xml version="1.0" encoding="utf-8"?>
<p:tagLst xmlns:p="http://schemas.openxmlformats.org/presentationml/2006/main">
  <p:tag name="KSO_WM_UNIT_VALUE" val="199*2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x"/>
  <p:tag name="KSO_WM_UNIT_INDEX" val="1_1"/>
  <p:tag name="KSO_WM_UNIT_ID" val="diagram20203443_1*l_x*1_1"/>
  <p:tag name="KSO_WM_TEMPLATE_CATEGORY" val="diagram"/>
  <p:tag name="KSO_WM_TEMPLATE_INDEX" val="20203443"/>
  <p:tag name="KSO_WM_UNIT_LAYERLEVEL" val="1_1"/>
  <p:tag name="KSO_WM_TAG_VERSION" val="1.0"/>
  <p:tag name="KSO_WM_BEAUTIFY_FLAG" val="#wm#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70849_3*l_h_f*1_3_1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PRESET_TEXT" val="点击此处添加正文，文字是您思想的提炼，为了演示发布的良好效果，请言简意赅的阐述您的观点。"/>
  <p:tag name="KSO_WM_UNIT_SUBTYPE" val="a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170849_3*l_h_i*1_3_3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170849_3*l_h_i*1_2_3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170849_3*l_h_i*1_1_3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70849_3*l_h_i*1_1_1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70849_3*l_h_i*1_1_2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70849_3*l_h_f*1_1_1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PRESET_TEXT" val="点击此处添加正文，文字是您思想的提炼，为了演示发布的良好效果，请言简意赅的阐述您的观点。"/>
  <p:tag name="KSO_WM_UNIT_SUBTYPE" val="a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70849_3*l_h_i*1_2_1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PLACING_PICTURE_USER_VIEWPORT" val="{&quot;height&quot;:6465,&quot;width&quot;:14340}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70849_3*l_h_i*1_2_2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70849_3*l_h_f*1_2_1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PRESET_TEXT" val="点击此处添加正文，文字是您思想的提炼，为了演示发布的良好效果，请言简意赅的阐述您的观点。"/>
  <p:tag name="KSO_WM_UNIT_SUBTYPE" val="a"/>
  <p:tag name="KSO_WM_UNIT_TEXT_FILL_FORE_SCHEMECOLOR_INDEX" val="13"/>
  <p:tag name="KSO_WM_UNIT_TEX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70849_3*l_h_i*1_3_1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170849_3*l_h_i*1_3_2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70849_3*l_h_f*1_3_1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PRESET_TEXT" val="点击此处添加正文，文字是您思想的提炼，为了演示发布的良好效果，请言简意赅的阐述您的观点。"/>
  <p:tag name="KSO_WM_UNIT_SUBTYPE" val="a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170849_3*l_h_i*1_3_3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170849_3*l_h_i*1_2_3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170849_3*l_h_i*1_1_3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o1-1"/>
  <p:tag name="KSO_WM_UNIT_ID" val="diagram20185842_3*o_h_i*1_4_3"/>
  <p:tag name="KSO_WM_TEMPLATE_CATEGORY" val="diagram"/>
  <p:tag name="KSO_WM_TEMPLATE_INDEX" val="20185842"/>
  <p:tag name="KSO_WM_UNIT_LAYERLEVEL" val="1_1_1"/>
  <p:tag name="KSO_WM_TAG_VERSION" val="1.0"/>
  <p:tag name="KSO_WM_BEAUTIFY_FLAG" val="#wm#"/>
  <p:tag name="KSO_WM_UNIT_TYPE" val="o_h_i"/>
  <p:tag name="KSO_WM_UNIT_INDEX" val="1_4_3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o1-1"/>
  <p:tag name="KSO_WM_UNIT_ID" val="diagram20185842_3*o_h_i*1_3_4"/>
  <p:tag name="KSO_WM_TEMPLATE_CATEGORY" val="diagram"/>
  <p:tag name="KSO_WM_TEMPLATE_INDEX" val="20185842"/>
  <p:tag name="KSO_WM_UNIT_LAYERLEVEL" val="1_1_1"/>
  <p:tag name="KSO_WM_TAG_VERSION" val="1.0"/>
  <p:tag name="KSO_WM_BEAUTIFY_FLAG" val="#wm#"/>
  <p:tag name="KSO_WM_UNIT_TYPE" val="o_h_i"/>
  <p:tag name="KSO_WM_UNIT_INDEX" val="1_3_4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3.xml><?xml version="1.0" encoding="utf-8"?>
<p:tagLst xmlns:p="http://schemas.openxmlformats.org/presentationml/2006/main">
  <p:tag name="KSO_WM_UNIT_PLACING_PICTURE_USER_VIEWPORT" val="{&quot;height&quot;:6465,&quot;width&quot;:14340}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o1-1"/>
  <p:tag name="KSO_WM_UNIT_ID" val="diagram20185842_3*o_h_i*1_2_3"/>
  <p:tag name="KSO_WM_TEMPLATE_CATEGORY" val="diagram"/>
  <p:tag name="KSO_WM_TEMPLATE_INDEX" val="20185842"/>
  <p:tag name="KSO_WM_UNIT_LAYERLEVEL" val="1_1_1"/>
  <p:tag name="KSO_WM_TAG_VERSION" val="1.0"/>
  <p:tag name="KSO_WM_BEAUTIFY_FLAG" val="#wm#"/>
  <p:tag name="KSO_WM_UNIT_TYPE" val="o_h_i"/>
  <p:tag name="KSO_WM_UNIT_INDEX" val="1_2_3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o1-1"/>
  <p:tag name="KSO_WM_UNIT_ID" val="diagram20185842_3*o_h_i*1_1_4"/>
  <p:tag name="KSO_WM_TEMPLATE_CATEGORY" val="diagram"/>
  <p:tag name="KSO_WM_TEMPLATE_INDEX" val="20185842"/>
  <p:tag name="KSO_WM_UNIT_LAYERLEVEL" val="1_1_1"/>
  <p:tag name="KSO_WM_TAG_VERSION" val="1.0"/>
  <p:tag name="KSO_WM_BEAUTIFY_FLAG" val="#wm#"/>
  <p:tag name="KSO_WM_UNIT_TYPE" val="o_h_i"/>
  <p:tag name="KSO_WM_UNIT_INDEX" val="1_1_4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o1-1"/>
  <p:tag name="KSO_WM_UNIT_ID" val="diagram20185842_3*o_h_i*1_1_3"/>
  <p:tag name="KSO_WM_TEMPLATE_CATEGORY" val="diagram"/>
  <p:tag name="KSO_WM_TEMPLATE_INDEX" val="20185842"/>
  <p:tag name="KSO_WM_UNIT_LAYERLEVEL" val="1_1_1"/>
  <p:tag name="KSO_WM_TAG_VERSION" val="1.0"/>
  <p:tag name="KSO_WM_BEAUTIFY_FLAG" val="#wm#"/>
  <p:tag name="KSO_WM_UNIT_TYPE" val="o_h_i"/>
  <p:tag name="KSO_WM_UNIT_INDEX" val="1_1_3"/>
  <p:tag name="KSO_WM_UNIT_TEXT_FILL_FORE_SCHEMECOLOR_INDEX" val="14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o1-1"/>
  <p:tag name="KSO_WM_UNIT_ID" val="diagram20185842_3*o_h_i*1_2_4"/>
  <p:tag name="KSO_WM_TEMPLATE_CATEGORY" val="diagram"/>
  <p:tag name="KSO_WM_TEMPLATE_INDEX" val="20185842"/>
  <p:tag name="KSO_WM_UNIT_LAYERLEVEL" val="1_1_1"/>
  <p:tag name="KSO_WM_TAG_VERSION" val="1.0"/>
  <p:tag name="KSO_WM_BEAUTIFY_FLAG" val="#wm#"/>
  <p:tag name="KSO_WM_UNIT_TYPE" val="o_h_i"/>
  <p:tag name="KSO_WM_UNIT_INDEX" val="1_2_4"/>
  <p:tag name="KSO_WM_UNIT_TEXT_FILL_FORE_SCHEMECOLOR_INDEX" val="14"/>
  <p:tag name="KSO_WM_UNIT_TEXT_FILL_TYPE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o1-1"/>
  <p:tag name="KSO_WM_UNIT_ID" val="diagram20185842_3*o_h_i*1_3_3"/>
  <p:tag name="KSO_WM_TEMPLATE_CATEGORY" val="diagram"/>
  <p:tag name="KSO_WM_TEMPLATE_INDEX" val="20185842"/>
  <p:tag name="KSO_WM_UNIT_LAYERLEVEL" val="1_1_1"/>
  <p:tag name="KSO_WM_TAG_VERSION" val="1.0"/>
  <p:tag name="KSO_WM_BEAUTIFY_FLAG" val="#wm#"/>
  <p:tag name="KSO_WM_UNIT_TYPE" val="o_h_i"/>
  <p:tag name="KSO_WM_UNIT_INDEX" val="1_3_3"/>
  <p:tag name="KSO_WM_UNIT_TEXT_FILL_FORE_SCHEMECOLOR_INDEX" val="14"/>
  <p:tag name="KSO_WM_UNIT_TEXT_FILL_TYPE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o1-1"/>
  <p:tag name="KSO_WM_UNIT_ID" val="diagram20185842_3*o_h_a*1_3_1"/>
  <p:tag name="KSO_WM_TEMPLATE_CATEGORY" val="diagram"/>
  <p:tag name="KSO_WM_TEMPLATE_INDEX" val="20185842"/>
  <p:tag name="KSO_WM_UNIT_LAYERLEVEL" val="1_1_1"/>
  <p:tag name="KSO_WM_TAG_VERSION" val="1.0"/>
  <p:tag name="KSO_WM_BEAUTIFY_FLAG" val="#wm#"/>
  <p:tag name="KSO_WM_UNIT_ISCONTENTSTITLE" val="0"/>
  <p:tag name="KSO_WM_UNIT_NOCLEAR" val="0"/>
  <p:tag name="KSO_WM_UNIT_TYPE" val="o_h_a"/>
  <p:tag name="KSO_WM_UNIT_INDEX" val="1_3_1"/>
  <p:tag name="KSO_WM_UNIT_PRESET_TEXT" val="添加标题"/>
  <p:tag name="KSO_WM_UNIT_VALUE" val="7"/>
  <p:tag name="KSO_WM_UNIT_TEXT_FILL_FORE_SCHEMECOLOR_INDEX" val="14"/>
  <p:tag name="KSO_WM_UNIT_TEXT_FILL_TYPE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o1-1"/>
  <p:tag name="KSO_WM_UNIT_ID" val="diagram20185842_3*o_h_i*1_4_4"/>
  <p:tag name="KSO_WM_TEMPLATE_CATEGORY" val="diagram"/>
  <p:tag name="KSO_WM_TEMPLATE_INDEX" val="20185842"/>
  <p:tag name="KSO_WM_UNIT_LAYERLEVEL" val="1_1_1"/>
  <p:tag name="KSO_WM_TAG_VERSION" val="1.0"/>
  <p:tag name="KSO_WM_BEAUTIFY_FLAG" val="#wm#"/>
  <p:tag name="KSO_WM_UNIT_TYPE" val="o_h_i"/>
  <p:tag name="KSO_WM_UNIT_INDEX" val="1_4_4"/>
  <p:tag name="KSO_WM_UNIT_TEXT_FILL_FORE_SCHEMECOLOR_INDEX" val="14"/>
  <p:tag name="KSO_WM_UNIT_TEXT_FILL_TYPE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o1-1"/>
  <p:tag name="KSO_WM_UNIT_ID" val="diagram20185842_3*o_h_a*1_4_1"/>
  <p:tag name="KSO_WM_TEMPLATE_CATEGORY" val="diagram"/>
  <p:tag name="KSO_WM_TEMPLATE_INDEX" val="20185842"/>
  <p:tag name="KSO_WM_UNIT_LAYERLEVEL" val="1_1_1"/>
  <p:tag name="KSO_WM_TAG_VERSION" val="1.0"/>
  <p:tag name="KSO_WM_BEAUTIFY_FLAG" val="#wm#"/>
  <p:tag name="KSO_WM_UNIT_ISCONTENTSTITLE" val="0"/>
  <p:tag name="KSO_WM_UNIT_NOCLEAR" val="0"/>
  <p:tag name="KSO_WM_UNIT_TYPE" val="o_h_a"/>
  <p:tag name="KSO_WM_UNIT_INDEX" val="1_4_1"/>
  <p:tag name="KSO_WM_UNIT_PRESET_TEXT" val="标题"/>
  <p:tag name="KSO_WM_UNIT_VALUE" val="2"/>
  <p:tag name="KSO_WM_UNIT_TEXT_FILL_FORE_SCHEMECOLOR_INDEX" val="14"/>
  <p:tag name="KSO_WM_UNIT_TEXT_FILL_TYPE" val="1"/>
</p:tagLst>
</file>

<file path=ppt/tags/tag38.xml><?xml version="1.0" encoding="utf-8"?>
<p:tagLst xmlns:p="http://schemas.openxmlformats.org/presentationml/2006/main">
  <p:tag name="KSO_WM_TEMPLATE_CATEGORY" val="diagram"/>
  <p:tag name="KSO_WM_TEMPLATE_INDEX" val="20185842"/>
  <p:tag name="KSO_WM_TAG_VERSION" val="1.0"/>
  <p:tag name="KSO_WM_UNIT_TYPE" val="o_i"/>
  <p:tag name="KSO_WM_UNIT_INDEX" val="1_3"/>
  <p:tag name="KSO_WM_UNIT_ID" val="diagram20185842_3*o_i*1_3"/>
  <p:tag name="KSO_WM_UNIT_LAYERLEVEL" val="1_1"/>
  <p:tag name="KSO_WM_BEAUTIFY_FLAG" val="#wm#"/>
  <p:tag name="KSO_WM_DIAGRAM_GROUP_CODE" val="o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4"/>
  <p:tag name="KSO_WM_UNIT_LINE_FILL_TYPE" val="2"/>
</p:tagLst>
</file>

<file path=ppt/tags/tag39.xml><?xml version="1.0" encoding="utf-8"?>
<p:tagLst xmlns:p="http://schemas.openxmlformats.org/presentationml/2006/main">
  <p:tag name="KSO_WM_TEMPLATE_CATEGORY" val="diagram"/>
  <p:tag name="KSO_WM_TEMPLATE_INDEX" val="20185842"/>
  <p:tag name="KSO_WM_TAG_VERSION" val="1.0"/>
  <p:tag name="KSO_WM_UNIT_TYPE" val="o_i"/>
  <p:tag name="KSO_WM_UNIT_INDEX" val="1_4"/>
  <p:tag name="KSO_WM_UNIT_ID" val="diagram20185842_3*o_i*1_4"/>
  <p:tag name="KSO_WM_UNIT_LAYERLEVEL" val="1_1"/>
  <p:tag name="KSO_WM_BEAUTIFY_FLAG" val="#wm#"/>
  <p:tag name="KSO_WM_DIAGRAM_GROUP_CODE" val="o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4"/>
  <p:tag name="KSO_WM_UNIT_LINE_FILL_TYPE" val="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70849_3*l_h_i*1_1_1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40.xml><?xml version="1.0" encoding="utf-8"?>
<p:tagLst xmlns:p="http://schemas.openxmlformats.org/presentationml/2006/main">
  <p:tag name="KSO_WM_TEMPLATE_CATEGORY" val="diagram"/>
  <p:tag name="KSO_WM_TEMPLATE_INDEX" val="20185842"/>
  <p:tag name="KSO_WM_TAG_VERSION" val="1.0"/>
  <p:tag name="KSO_WM_UNIT_TYPE" val="o_i"/>
  <p:tag name="KSO_WM_UNIT_INDEX" val="1_5"/>
  <p:tag name="KSO_WM_UNIT_ID" val="diagram20185842_3*o_i*1_5"/>
  <p:tag name="KSO_WM_UNIT_LAYERLEVEL" val="1_1"/>
  <p:tag name="KSO_WM_BEAUTIFY_FLAG" val="#wm#"/>
  <p:tag name="KSO_WM_DIAGRAM_GROUP_CODE" val="o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4"/>
  <p:tag name="KSO_WM_UNIT_LINE_FILL_TYPE" val="2"/>
</p:tagLst>
</file>

<file path=ppt/tags/tag41.xml><?xml version="1.0" encoding="utf-8"?>
<p:tagLst xmlns:p="http://schemas.openxmlformats.org/presentationml/2006/main">
  <p:tag name="KSO_WM_TEMPLATE_CATEGORY" val="diagram"/>
  <p:tag name="KSO_WM_TEMPLATE_INDEX" val="20185842"/>
  <p:tag name="KSO_WM_TAG_VERSION" val="1.0"/>
  <p:tag name="KSO_WM_UNIT_TYPE" val="o_h_i"/>
  <p:tag name="KSO_WM_UNIT_INDEX" val="1_1_2"/>
  <p:tag name="KSO_WM_UNIT_ID" val="diagram20185842_3*o_h_i*1_1_2"/>
  <p:tag name="KSO_WM_UNIT_LAYERLEVEL" val="1_1_1"/>
  <p:tag name="KSO_WM_BEAUTIFY_FLAG" val="#wm#"/>
  <p:tag name="KSO_WM_DIAGRAM_GROUP_CODE" val="o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TEMPLATE_CATEGORY" val="diagram"/>
  <p:tag name="KSO_WM_TEMPLATE_INDEX" val="20185842"/>
  <p:tag name="KSO_WM_TAG_VERSION" val="1.0"/>
  <p:tag name="KSO_WM_UNIT_TYPE" val="o_h_i"/>
  <p:tag name="KSO_WM_UNIT_INDEX" val="1_2_1"/>
  <p:tag name="KSO_WM_UNIT_ID" val="diagram20185842_3*o_h_i*1_2_1"/>
  <p:tag name="KSO_WM_UNIT_LAYERLEVEL" val="1_1_1"/>
  <p:tag name="KSO_WM_BEAUTIFY_FLAG" val="#wm#"/>
  <p:tag name="KSO_WM_DIAGRAM_GROUP_CODE" val="o1-1"/>
  <p:tag name="KSO_WM_UNIT_HIGHLIGHT" val="0"/>
  <p:tag name="KSO_WM_UNIT_COMPATIBLE" val="0"/>
  <p:tag name="KSO_WM_UNIT_DIAGRAM_ISNUMVISUAL" val="0"/>
  <p:tag name="KSO_WM_UNIT_DIAGRAM_ISREFERUNIT" val="0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TEMPLATE_CATEGORY" val="diagram"/>
  <p:tag name="KSO_WM_TEMPLATE_INDEX" val="20185842"/>
  <p:tag name="KSO_WM_TAG_VERSION" val="1.0"/>
  <p:tag name="KSO_WM_UNIT_TYPE" val="o_h_f"/>
  <p:tag name="KSO_WM_UNIT_INDEX" val="1_2_1"/>
  <p:tag name="KSO_WM_UNIT_ID" val="diagram20185842_3*o_h_f*1_2_1"/>
  <p:tag name="KSO_WM_UNIT_LAYERLEVEL" val="1_1_1"/>
  <p:tag name="KSO_WM_UNIT_VALUE" val="39"/>
  <p:tag name="KSO_WM_UNIT_HIGHLIGHT" val="0"/>
  <p:tag name="KSO_WM_UNIT_COMPATIBLE" val="0"/>
  <p:tag name="KSO_WM_BEAUTIFY_FLAG" val="#wm#"/>
  <p:tag name="KSO_WM_DIAGRAM_GROUP_CODE" val="o1-1"/>
  <p:tag name="KSO_WM_UNIT_PRESET_TEXT" val="单击此处添加文本具体内容，简明扼要的阐述您的观点。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</p:tagLst>
</file>

<file path=ppt/tags/tag44.xml><?xml version="1.0" encoding="utf-8"?>
<p:tagLst xmlns:p="http://schemas.openxmlformats.org/presentationml/2006/main">
  <p:tag name="KSO_WM_TEMPLATE_CATEGORY" val="diagram"/>
  <p:tag name="KSO_WM_TEMPLATE_INDEX" val="20185842"/>
  <p:tag name="KSO_WM_TAG_VERSION" val="1.0"/>
  <p:tag name="KSO_WM_UNIT_TYPE" val="o_h_i"/>
  <p:tag name="KSO_WM_UNIT_INDEX" val="1_2_2"/>
  <p:tag name="KSO_WM_UNIT_ID" val="diagram20185842_3*o_h_i*1_2_2"/>
  <p:tag name="KSO_WM_UNIT_LAYERLEVEL" val="1_1_1"/>
  <p:tag name="KSO_WM_BEAUTIFY_FLAG" val="#wm#"/>
  <p:tag name="KSO_WM_DIAGRAM_GROUP_CODE" val="o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45.xml><?xml version="1.0" encoding="utf-8"?>
<p:tagLst xmlns:p="http://schemas.openxmlformats.org/presentationml/2006/main">
  <p:tag name="KSO_WM_TEMPLATE_CATEGORY" val="diagram"/>
  <p:tag name="KSO_WM_TEMPLATE_INDEX" val="20185842"/>
  <p:tag name="KSO_WM_TAG_VERSION" val="1.0"/>
  <p:tag name="KSO_WM_UNIT_TYPE" val="o_h_i"/>
  <p:tag name="KSO_WM_UNIT_INDEX" val="1_3_1"/>
  <p:tag name="KSO_WM_UNIT_ID" val="diagram20185842_3*o_h_i*1_3_1"/>
  <p:tag name="KSO_WM_UNIT_LAYERLEVEL" val="1_1_1"/>
  <p:tag name="KSO_WM_BEAUTIFY_FLAG" val="#wm#"/>
  <p:tag name="KSO_WM_DIAGRAM_GROUP_CODE" val="o1-1"/>
  <p:tag name="KSO_WM_UNIT_HIGHLIGHT" val="0"/>
  <p:tag name="KSO_WM_UNIT_COMPATIBLE" val="0"/>
  <p:tag name="KSO_WM_UNIT_DIAGRAM_ISNUMVISUAL" val="0"/>
  <p:tag name="KSO_WM_UNIT_DIAGRAM_ISREFERUNIT" val="0"/>
  <p:tag name="KSO_WM_UNIT_TEXT_FILL_FORE_SCHEMECOLOR_INDEX" val="13"/>
  <p:tag name="KSO_WM_UNIT_TEXT_FILL_TYPE" val="1"/>
</p:tagLst>
</file>

<file path=ppt/tags/tag46.xml><?xml version="1.0" encoding="utf-8"?>
<p:tagLst xmlns:p="http://schemas.openxmlformats.org/presentationml/2006/main">
  <p:tag name="KSO_WM_TEMPLATE_CATEGORY" val="diagram"/>
  <p:tag name="KSO_WM_TEMPLATE_INDEX" val="20185842"/>
  <p:tag name="KSO_WM_TAG_VERSION" val="1.0"/>
  <p:tag name="KSO_WM_UNIT_TYPE" val="o_h_f"/>
  <p:tag name="KSO_WM_UNIT_INDEX" val="1_3_1"/>
  <p:tag name="KSO_WM_UNIT_ID" val="diagram20185842_3*o_h_f*1_3_1"/>
  <p:tag name="KSO_WM_UNIT_LAYERLEVEL" val="1_1_1"/>
  <p:tag name="KSO_WM_UNIT_VALUE" val="39"/>
  <p:tag name="KSO_WM_UNIT_HIGHLIGHT" val="0"/>
  <p:tag name="KSO_WM_UNIT_COMPATIBLE" val="0"/>
  <p:tag name="KSO_WM_BEAUTIFY_FLAG" val="#wm#"/>
  <p:tag name="KSO_WM_DIAGRAM_GROUP_CODE" val="o1-1"/>
  <p:tag name="KSO_WM_UNIT_PRESET_TEXT" val="单击此处添加文本具体内容，简明扼要的阐述您的观点。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</p:tagLst>
</file>

<file path=ppt/tags/tag47.xml><?xml version="1.0" encoding="utf-8"?>
<p:tagLst xmlns:p="http://schemas.openxmlformats.org/presentationml/2006/main">
  <p:tag name="KSO_WM_TEMPLATE_CATEGORY" val="diagram"/>
  <p:tag name="KSO_WM_TEMPLATE_INDEX" val="20185842"/>
  <p:tag name="KSO_WM_TAG_VERSION" val="1.0"/>
  <p:tag name="KSO_WM_UNIT_TYPE" val="o_h_i"/>
  <p:tag name="KSO_WM_UNIT_INDEX" val="1_3_2"/>
  <p:tag name="KSO_WM_UNIT_ID" val="diagram20185842_3*o_h_i*1_3_2"/>
  <p:tag name="KSO_WM_UNIT_LAYERLEVEL" val="1_1_1"/>
  <p:tag name="KSO_WM_BEAUTIFY_FLAG" val="#wm#"/>
  <p:tag name="KSO_WM_DIAGRAM_GROUP_CODE" val="o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TEMPLATE_CATEGORY" val="diagram"/>
  <p:tag name="KSO_WM_TEMPLATE_INDEX" val="20185842"/>
  <p:tag name="KSO_WM_TAG_VERSION" val="1.0"/>
  <p:tag name="KSO_WM_UNIT_TYPE" val="o_h_i"/>
  <p:tag name="KSO_WM_UNIT_INDEX" val="1_4_2"/>
  <p:tag name="KSO_WM_UNIT_ID" val="diagram20185842_3*o_h_i*1_4_2"/>
  <p:tag name="KSO_WM_UNIT_LAYERLEVEL" val="1_1_1"/>
  <p:tag name="KSO_WM_BEAUTIFY_FLAG" val="#wm#"/>
  <p:tag name="KSO_WM_DIAGRAM_GROUP_CODE" val="o1-1"/>
  <p:tag name="KSO_WM_UNIT_HIGHLIGHT" val="0"/>
  <p:tag name="KSO_WM_UNIT_COMPATIBLE" val="0"/>
  <p:tag name="KSO_WM_UNIT_DIAGRAM_ISNUMVISUAL" val="0"/>
  <p:tag name="KSO_WM_UNIT_DIAGRAM_ISREFERUNIT" val="0"/>
  <p:tag name="KSO_WM_UNIT_TEXT_FILL_FORE_SCHEMECOLOR_INDEX" val="13"/>
  <p:tag name="KSO_WM_UNIT_TEXT_FILL_TYPE" val="1"/>
</p:tagLst>
</file>

<file path=ppt/tags/tag49.xml><?xml version="1.0" encoding="utf-8"?>
<p:tagLst xmlns:p="http://schemas.openxmlformats.org/presentationml/2006/main">
  <p:tag name="KSO_WM_TEMPLATE_CATEGORY" val="diagram"/>
  <p:tag name="KSO_WM_TEMPLATE_INDEX" val="20185842"/>
  <p:tag name="KSO_WM_TAG_VERSION" val="1.0"/>
  <p:tag name="KSO_WM_UNIT_TYPE" val="o_h_f"/>
  <p:tag name="KSO_WM_UNIT_INDEX" val="1_4_1"/>
  <p:tag name="KSO_WM_UNIT_ID" val="diagram20185842_3*o_h_f*1_4_1"/>
  <p:tag name="KSO_WM_UNIT_LAYERLEVEL" val="1_1_1"/>
  <p:tag name="KSO_WM_UNIT_VALUE" val="39"/>
  <p:tag name="KSO_WM_UNIT_HIGHLIGHT" val="0"/>
  <p:tag name="KSO_WM_UNIT_COMPATIBLE" val="0"/>
  <p:tag name="KSO_WM_BEAUTIFY_FLAG" val="#wm#"/>
  <p:tag name="KSO_WM_DIAGRAM_GROUP_CODE" val="o1-1"/>
  <p:tag name="KSO_WM_UNIT_PRESET_TEXT" val="单击此处添加文本具体内容，简明扼要的阐述您的观点。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70849_3*l_h_i*1_1_2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50.xml><?xml version="1.0" encoding="utf-8"?>
<p:tagLst xmlns:p="http://schemas.openxmlformats.org/presentationml/2006/main">
  <p:tag name="KSO_WM_TEMPLATE_CATEGORY" val="diagram"/>
  <p:tag name="KSO_WM_TEMPLATE_INDEX" val="20185842"/>
  <p:tag name="KSO_WM_TAG_VERSION" val="1.0"/>
  <p:tag name="KSO_WM_UNIT_TYPE" val="o_h_i"/>
  <p:tag name="KSO_WM_UNIT_INDEX" val="1_4_1"/>
  <p:tag name="KSO_WM_UNIT_ID" val="diagram20185842_3*o_h_i*1_4_1"/>
  <p:tag name="KSO_WM_UNIT_LAYERLEVEL" val="1_1_1"/>
  <p:tag name="KSO_WM_BEAUTIFY_FLAG" val="#wm#"/>
  <p:tag name="KSO_WM_DIAGRAM_GROUP_CODE" val="o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o1-1"/>
  <p:tag name="KSO_WM_UNIT_ID" val="diagram20185842_3*o_h_i*1_3_3"/>
  <p:tag name="KSO_WM_TEMPLATE_CATEGORY" val="diagram"/>
  <p:tag name="KSO_WM_TEMPLATE_INDEX" val="20185842"/>
  <p:tag name="KSO_WM_UNIT_LAYERLEVEL" val="1_1_1"/>
  <p:tag name="KSO_WM_TAG_VERSION" val="1.0"/>
  <p:tag name="KSO_WM_BEAUTIFY_FLAG" val="#wm#"/>
  <p:tag name="KSO_WM_UNIT_TYPE" val="o_h_i"/>
  <p:tag name="KSO_WM_UNIT_INDEX" val="1_3_3"/>
  <p:tag name="KSO_WM_UNIT_TEXT_FILL_FORE_SCHEMECOLOR_INDEX" val="14"/>
  <p:tag name="KSO_WM_UNIT_TEXT_FILL_TYPE" val="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o1-1"/>
  <p:tag name="KSO_WM_UNIT_ID" val="diagram20185842_3*o_h_i*1_3_3"/>
  <p:tag name="KSO_WM_TEMPLATE_CATEGORY" val="diagram"/>
  <p:tag name="KSO_WM_TEMPLATE_INDEX" val="20185842"/>
  <p:tag name="KSO_WM_UNIT_LAYERLEVEL" val="1_1_1"/>
  <p:tag name="KSO_WM_TAG_VERSION" val="1.0"/>
  <p:tag name="KSO_WM_BEAUTIFY_FLAG" val="#wm#"/>
  <p:tag name="KSO_WM_UNIT_TYPE" val="o_h_i"/>
  <p:tag name="KSO_WM_UNIT_INDEX" val="1_3_3"/>
  <p:tag name="KSO_WM_UNIT_TEXT_FILL_FORE_SCHEMECOLOR_INDEX" val="14"/>
  <p:tag name="KSO_WM_UNIT_TEXT_FILL_TYPE" val="1"/>
</p:tagLst>
</file>

<file path=ppt/tags/tag53.xml><?xml version="1.0" encoding="utf-8"?>
<p:tagLst xmlns:p="http://schemas.openxmlformats.org/presentationml/2006/main">
  <p:tag name="KSO_WM_TEMPLATE_CATEGORY" val="diagram"/>
  <p:tag name="KSO_WM_TEMPLATE_INDEX" val="20185842"/>
  <p:tag name="KSO_WM_TAG_VERSION" val="1.0"/>
  <p:tag name="KSO_WM_UNIT_TYPE" val="o_h_f"/>
  <p:tag name="KSO_WM_UNIT_INDEX" val="1_2_1"/>
  <p:tag name="KSO_WM_UNIT_ID" val="diagram20185842_3*o_h_f*1_2_1"/>
  <p:tag name="KSO_WM_UNIT_LAYERLEVEL" val="1_1_1"/>
  <p:tag name="KSO_WM_UNIT_VALUE" val="39"/>
  <p:tag name="KSO_WM_UNIT_HIGHLIGHT" val="0"/>
  <p:tag name="KSO_WM_UNIT_COMPATIBLE" val="0"/>
  <p:tag name="KSO_WM_BEAUTIFY_FLAG" val="#wm#"/>
  <p:tag name="KSO_WM_DIAGRAM_GROUP_CODE" val="o1-1"/>
  <p:tag name="KSO_WM_UNIT_PRESET_TEXT" val="单击此处添加文本具体内容，简明扼要的阐述您的观点。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</p:tagLst>
</file>

<file path=ppt/tags/tag5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48"/>
  <p:tag name="KSO_WM_UNIT_TYPE" val="m_i"/>
  <p:tag name="KSO_WM_UNIT_INDEX" val="1_1"/>
  <p:tag name="KSO_WM_UNIT_ID" val="diagram160148_3*m_i*1_1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48"/>
  <p:tag name="KSO_WM_UNIT_TYPE" val="m_i"/>
  <p:tag name="KSO_WM_UNIT_INDEX" val="1_2"/>
  <p:tag name="KSO_WM_UNIT_ID" val="diagram160148_3*m_i*1_2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48"/>
  <p:tag name="KSO_WM_UNIT_TYPE" val="m_i"/>
  <p:tag name="KSO_WM_UNIT_INDEX" val="1_3"/>
  <p:tag name="KSO_WM_UNIT_ID" val="diagram160148_3*m_i*1_3"/>
  <p:tag name="KSO_WM_UNIT_CLEAR" val="1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48"/>
  <p:tag name="KSO_WM_UNIT_TYPE" val="m_i"/>
  <p:tag name="KSO_WM_UNIT_INDEX" val="1_4"/>
  <p:tag name="KSO_WM_UNIT_ID" val="diagram160148_3*m_i*1_4"/>
  <p:tag name="KSO_WM_UNIT_CLEAR" val="1"/>
  <p:tag name="KSO_WM_UNIT_LAYERLEVEL" val="1_1"/>
  <p:tag name="KSO_WM_DIAGRAM_GROUP_CODE" val="m1-1"/>
  <p:tag name="KSO_WM_UNIT_TEXT_FILL_FORE_SCHEMECOLOR_INDEX" val="5"/>
  <p:tag name="KSO_WM_UNIT_TEXT_FILL_TYPE" val="1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48"/>
  <p:tag name="KSO_WM_UNIT_TYPE" val="m_i"/>
  <p:tag name="KSO_WM_UNIT_INDEX" val="1_5"/>
  <p:tag name="KSO_WM_UNIT_ID" val="diagram160148_3*m_i*1_5"/>
  <p:tag name="KSO_WM_UNIT_CLEAR" val="1"/>
  <p:tag name="KSO_WM_UNIT_LAYERLEVEL" val="1_1"/>
  <p:tag name="KSO_WM_DIAGRAM_GROUP_CODE" val="m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48"/>
  <p:tag name="KSO_WM_UNIT_TYPE" val="m_i"/>
  <p:tag name="KSO_WM_UNIT_INDEX" val="1_6"/>
  <p:tag name="KSO_WM_UNIT_ID" val="diagram160148_3*m_i*1_6"/>
  <p:tag name="KSO_WM_UNIT_CLEAR" val="1"/>
  <p:tag name="KSO_WM_UNIT_LAYERLEVEL" val="1_1"/>
  <p:tag name="KSO_WM_DIAGRAM_GROUP_CODE" val="m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70849_3*l_h_f*1_1_1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PRESET_TEXT" val="点击此处添加正文，文字是您思想的提炼，为了演示发布的良好效果，请言简意赅的阐述您的观点。"/>
  <p:tag name="KSO_WM_UNIT_SUBTYPE" val="a"/>
  <p:tag name="KSO_WM_UNIT_TEXT_FILL_FORE_SCHEMECOLOR_INDEX" val="13"/>
  <p:tag name="KSO_WM_UNIT_TEXT_FILL_TYPE" val="1"/>
</p:tagLst>
</file>

<file path=ppt/tags/tag6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48"/>
  <p:tag name="KSO_WM_UNIT_TYPE" val="m_i"/>
  <p:tag name="KSO_WM_UNIT_INDEX" val="1_7"/>
  <p:tag name="KSO_WM_UNIT_ID" val="diagram160148_3*m_i*1_7"/>
  <p:tag name="KSO_WM_UNIT_CLEAR" val="1"/>
  <p:tag name="KSO_WM_UNIT_LAYERLEVEL" val="1_1"/>
  <p:tag name="KSO_WM_DIAGRAM_GROUP_CODE" val="m1-1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6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48"/>
  <p:tag name="KSO_WM_UNIT_TYPE" val="m_i"/>
  <p:tag name="KSO_WM_UNIT_INDEX" val="1_8"/>
  <p:tag name="KSO_WM_UNIT_ID" val="diagram160148_3*m_i*1_8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6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48"/>
  <p:tag name="KSO_WM_UNIT_TYPE" val="m_i"/>
  <p:tag name="KSO_WM_UNIT_INDEX" val="1_9"/>
  <p:tag name="KSO_WM_UNIT_ID" val="diagram160148_3*m_i*1_9"/>
  <p:tag name="KSO_WM_UNIT_CLEAR" val="1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6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48"/>
  <p:tag name="KSO_WM_UNIT_TYPE" val="m_i"/>
  <p:tag name="KSO_WM_UNIT_INDEX" val="1_10"/>
  <p:tag name="KSO_WM_UNIT_ID" val="diagram160148_3*m_i*1_10"/>
  <p:tag name="KSO_WM_UNIT_CLEAR" val="1"/>
  <p:tag name="KSO_WM_UNIT_LAYERLEVEL" val="1_1"/>
  <p:tag name="KSO_WM_DIAGRAM_GROUP_CODE" val="m1-1"/>
  <p:tag name="KSO_WM_UNIT_TEXT_FILL_FORE_SCHEMECOLOR_INDEX" val="6"/>
  <p:tag name="KSO_WM_UNIT_TEXT_FILL_TYPE" val="1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48"/>
  <p:tag name="KSO_WM_UNIT_TYPE" val="m_i"/>
  <p:tag name="KSO_WM_UNIT_INDEX" val="1_11"/>
  <p:tag name="KSO_WM_UNIT_ID" val="diagram160148_3*m_i*1_11"/>
  <p:tag name="KSO_WM_UNIT_CLEAR" val="1"/>
  <p:tag name="KSO_WM_UNIT_LAYERLEVEL" val="1_1"/>
  <p:tag name="KSO_WM_DIAGRAM_GROUP_CODE" val="m1-1"/>
  <p:tag name="KSO_WM_UNIT_TEXT_FILL_FORE_SCHEMECOLOR_INDEX" val="7"/>
  <p:tag name="KSO_WM_UNIT_TEXT_FILL_TYPE" val="1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48"/>
  <p:tag name="KSO_WM_UNIT_TYPE" val="m_i"/>
  <p:tag name="KSO_WM_UNIT_INDEX" val="1_12"/>
  <p:tag name="KSO_WM_UNIT_ID" val="diagram160148_3*m_i*1_12"/>
  <p:tag name="KSO_WM_UNIT_CLEAR" val="1"/>
  <p:tag name="KSO_WM_UNIT_LAYERLEVEL" val="1_1"/>
  <p:tag name="KSO_WM_DIAGRAM_GROUP_CODE" val="m1-1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48"/>
  <p:tag name="KSO_WM_UNIT_TYPE" val="m_i"/>
  <p:tag name="KSO_WM_UNIT_INDEX" val="1_13"/>
  <p:tag name="KSO_WM_UNIT_ID" val="diagram160148_3*m_i*1_13"/>
  <p:tag name="KSO_WM_UNIT_CLEAR" val="1"/>
  <p:tag name="KSO_WM_UNIT_LAYERLEVEL" val="1_1"/>
  <p:tag name="KSO_WM_DIAGRAM_GROUP_CODE" val="m1-1"/>
  <p:tag name="KSO_WM_UNIT_TEXT_FILL_FORE_SCHEMECOLOR_INDEX" val="8"/>
  <p:tag name="KSO_WM_UNIT_TEXT_FILL_TYPE" val="1"/>
</p:tagLst>
</file>

<file path=ppt/tags/tag6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48"/>
  <p:tag name="KSO_WM_UNIT_TYPE" val="m_h_f"/>
  <p:tag name="KSO_WM_UNIT_INDEX" val="1_1_1"/>
  <p:tag name="KSO_WM_UNIT_ID" val="diagram160148_3*m_h_f*1_1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57"/>
  <p:tag name="KSO_WM_DIAGRAM_GROUP_CODE" val="m1-1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48"/>
  <p:tag name="KSO_WM_UNIT_TYPE" val="m_h_f"/>
  <p:tag name="KSO_WM_UNIT_INDEX" val="1_3_1"/>
  <p:tag name="KSO_WM_UNIT_ID" val="diagram160148_3*m_h_f*1_3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57"/>
  <p:tag name="KSO_WM_DIAGRAM_GROUP_CODE" val="m1-1"/>
  <p:tag name="KSO_WM_UNIT_TEXT_FILL_FORE_SCHEMECOLOR_INDEX" val="13"/>
  <p:tag name="KSO_WM_UNIT_TEXT_FILL_TYPE" val="1"/>
</p:tagLst>
</file>

<file path=ppt/tags/tag6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48"/>
  <p:tag name="KSO_WM_UNIT_TYPE" val="m_h_f"/>
  <p:tag name="KSO_WM_UNIT_INDEX" val="1_2_1"/>
  <p:tag name="KSO_WM_UNIT_ID" val="diagram160148_3*m_h_f*1_2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57"/>
  <p:tag name="KSO_WM_DIAGRAM_GROUP_CODE" val="m1-1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70849_3*l_h_i*1_2_1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7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48"/>
  <p:tag name="KSO_WM_UNIT_TYPE" val="m_h_f"/>
  <p:tag name="KSO_WM_UNIT_INDEX" val="1_4_1"/>
  <p:tag name="KSO_WM_UNIT_ID" val="diagram160148_3*m_h_f*1_4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57"/>
  <p:tag name="KSO_WM_DIAGRAM_GROUP_CODE" val="m1-1"/>
  <p:tag name="KSO_WM_UNIT_TEXT_FILL_FORE_SCHEMECOLOR_INDEX" val="13"/>
  <p:tag name="KSO_WM_UNIT_TEXT_FILL_TYPE" val="1"/>
</p:tagLst>
</file>

<file path=ppt/tags/tag7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48"/>
  <p:tag name="KSO_WM_UNIT_TYPE" val="m_h_f"/>
  <p:tag name="KSO_WM_UNIT_INDEX" val="1_1_1"/>
  <p:tag name="KSO_WM_UNIT_ID" val="diagram160148_3*m_h_f*1_1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57"/>
  <p:tag name="KSO_WM_DIAGRAM_GROUP_CODE" val="m1-1"/>
  <p:tag name="KSO_WM_UNIT_TEXT_FILL_FORE_SCHEMECOLOR_INDEX" val="13"/>
  <p:tag name="KSO_WM_UNIT_TEXT_FILL_TYPE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06_3*m_h_z*1_3_1"/>
  <p:tag name="KSO_WM_TEMPLATE_CATEGORY" val="diagram"/>
  <p:tag name="KSO_WM_TEMPLATE_INDEX" val="20200106"/>
  <p:tag name="KSO_WM_UNIT_LAYERLEVEL" val="1_1_1"/>
  <p:tag name="KSO_WM_TAG_VERSION" val="1.0"/>
  <p:tag name="KSO_WM_BEAUTIFY_FLAG" val="#wm#"/>
  <p:tag name="KSO_WM_DIAGRAM_GROUP_CODE" val="m1-1"/>
  <p:tag name="KSO_WM_UNIT_TYPE" val="m_h_z"/>
  <p:tag name="KSO_WM_UNIT_INDEX" val="1_3_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06_3*m_h_i*1_2_1"/>
  <p:tag name="KSO_WM_TEMPLATE_CATEGORY" val="diagram"/>
  <p:tag name="KSO_WM_TEMPLATE_INDEX" val="20200106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1"/>
  <p:tag name="KSO_WM_UNIT_LINE_FORE_SCHEMECOLOR_INDEX" val="15"/>
  <p:tag name="KSO_WM_UNIT_LINE_FILL_TYPE" val="2"/>
  <p:tag name="KSO_WM_UNIT_TEXT_FILL_FORE_SCHEMECOLOR_INDEX" val="13"/>
  <p:tag name="KSO_WM_UNIT_TEXT_FILL_TYPE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06_3*m_h_i*1_2_2"/>
  <p:tag name="KSO_WM_TEMPLATE_CATEGORY" val="diagram"/>
  <p:tag name="KSO_WM_TEMPLATE_INDEX" val="20200106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m1-1"/>
  <p:tag name="KSO_WM_UNIT_TYPE" val="m_h_i"/>
  <p:tag name="KSO_WM_UNIT_INDEX" val="1_2_2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06_3*m_h_i*1_3_1"/>
  <p:tag name="KSO_WM_TEMPLATE_CATEGORY" val="diagram"/>
  <p:tag name="KSO_WM_TEMPLATE_INDEX" val="20200106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1"/>
  <p:tag name="KSO_WM_UNIT_LINE_FORE_SCHEMECOLOR_INDEX" val="15"/>
  <p:tag name="KSO_WM_UNIT_LINE_FILL_TYPE" val="2"/>
  <p:tag name="KSO_WM_UNIT_TEXT_FILL_FORE_SCHEMECOLOR_INDEX" val="13"/>
  <p:tag name="KSO_WM_UNIT_TEXT_FILL_TYPE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06_3*m_h_i*1_3_2"/>
  <p:tag name="KSO_WM_TEMPLATE_CATEGORY" val="diagram"/>
  <p:tag name="KSO_WM_TEMPLATE_INDEX" val="20200106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m1-1"/>
  <p:tag name="KSO_WM_UNIT_TYPE" val="m_h_i"/>
  <p:tag name="KSO_WM_UNIT_INDEX" val="1_3_2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06_3*m_h_z*1_2_1"/>
  <p:tag name="KSO_WM_TEMPLATE_CATEGORY" val="diagram"/>
  <p:tag name="KSO_WM_TEMPLATE_INDEX" val="20200106"/>
  <p:tag name="KSO_WM_UNIT_LAYERLEVEL" val="1_1_1"/>
  <p:tag name="KSO_WM_TAG_VERSION" val="1.0"/>
  <p:tag name="KSO_WM_BEAUTIFY_FLAG" val="#wm#"/>
  <p:tag name="KSO_WM_DIAGRAM_GROUP_CODE" val="m1-1"/>
  <p:tag name="KSO_WM_UNIT_TYPE" val="m_h_z"/>
  <p:tag name="KSO_WM_UNIT_INDEX" val="1_2_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06_3*m_h_i*1_1_1"/>
  <p:tag name="KSO_WM_TEMPLATE_CATEGORY" val="diagram"/>
  <p:tag name="KSO_WM_TEMPLATE_INDEX" val="20200106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1"/>
  <p:tag name="KSO_WM_UNIT_LINE_FORE_SCHEMECOLOR_INDEX" val="15"/>
  <p:tag name="KSO_WM_UNIT_LINE_FILL_TYPE" val="2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06_3*m_h_i*1_1_2"/>
  <p:tag name="KSO_WM_TEMPLATE_CATEGORY" val="diagram"/>
  <p:tag name="KSO_WM_TEMPLATE_INDEX" val="20200106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m1-1"/>
  <p:tag name="KSO_WM_UNIT_TYPE" val="m_h_i"/>
  <p:tag name="KSO_WM_UNIT_INDEX" val="1_1_2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70849_3*l_h_i*1_2_2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06_3*m_h_f*1_1_1"/>
  <p:tag name="KSO_WM_TEMPLATE_CATEGORY" val="diagram"/>
  <p:tag name="KSO_WM_TEMPLATE_INDEX" val="20200106"/>
  <p:tag name="KSO_WM_UNIT_LAYERLEVEL" val="1_1_1"/>
  <p:tag name="KSO_WM_TAG_VERSION" val="1.0"/>
  <p:tag name="KSO_WM_BEAUTIFY_FLAG" val="#wm#"/>
  <p:tag name="KSO_WM_UNIT_NOCLEAR" val="0"/>
  <p:tag name="KSO_WM_UNIT_PRESET_TEXT" val="单击此处添加文本具体内容，简明扼要的阐述您的观点。"/>
  <p:tag name="KSO_WM_UNIT_VALUE" val="120"/>
  <p:tag name="KSO_WM_DIAGRAM_GROUP_CODE" val="m1-1"/>
  <p:tag name="KSO_WM_UNIT_TYPE" val="m_h_f"/>
  <p:tag name="KSO_WM_UNIT_INDEX" val="1_1_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06_3*m_h_f*1_2_1"/>
  <p:tag name="KSO_WM_TEMPLATE_CATEGORY" val="diagram"/>
  <p:tag name="KSO_WM_TEMPLATE_INDEX" val="20200106"/>
  <p:tag name="KSO_WM_UNIT_LAYERLEVEL" val="1_1_1"/>
  <p:tag name="KSO_WM_TAG_VERSION" val="1.0"/>
  <p:tag name="KSO_WM_BEAUTIFY_FLAG" val="#wm#"/>
  <p:tag name="KSO_WM_UNIT_NOCLEAR" val="0"/>
  <p:tag name="KSO_WM_UNIT_PRESET_TEXT" val="单击此处添加文本具体内容，简明扼要的阐述您的观点。"/>
  <p:tag name="KSO_WM_UNIT_VALUE" val="120"/>
  <p:tag name="KSO_WM_DIAGRAM_GROUP_CODE" val="m1-1"/>
  <p:tag name="KSO_WM_UNIT_TYPE" val="m_h_f"/>
  <p:tag name="KSO_WM_UNIT_INDEX" val="1_2_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06_3*m_h_f*1_3_1"/>
  <p:tag name="KSO_WM_TEMPLATE_CATEGORY" val="diagram"/>
  <p:tag name="KSO_WM_TEMPLATE_INDEX" val="20200106"/>
  <p:tag name="KSO_WM_UNIT_LAYERLEVEL" val="1_1_1"/>
  <p:tag name="KSO_WM_TAG_VERSION" val="1.0"/>
  <p:tag name="KSO_WM_BEAUTIFY_FLAG" val="#wm#"/>
  <p:tag name="KSO_WM_UNIT_NOCLEAR" val="0"/>
  <p:tag name="KSO_WM_UNIT_PRESET_TEXT" val="单击此处添加文本具体内容，简明扼要的阐述您的观点。"/>
  <p:tag name="KSO_WM_UNIT_VALUE" val="120"/>
  <p:tag name="KSO_WM_DIAGRAM_GROUP_CODE" val="m1-1"/>
  <p:tag name="KSO_WM_UNIT_TYPE" val="m_h_f"/>
  <p:tag name="KSO_WM_UNIT_INDEX" val="1_3_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06_3*m_h_i*1_4_1"/>
  <p:tag name="KSO_WM_TEMPLATE_CATEGORY" val="diagram"/>
  <p:tag name="KSO_WM_TEMPLATE_INDEX" val="20200106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1"/>
  <p:tag name="KSO_WM_UNIT_LINE_FORE_SCHEMECOLOR_INDEX" val="15"/>
  <p:tag name="KSO_WM_UNIT_LINE_FILL_TYPE" val="2"/>
  <p:tag name="KSO_WM_UNIT_TEXT_FILL_FORE_SCHEMECOLOR_INDEX" val="13"/>
  <p:tag name="KSO_WM_UNIT_TEXT_FILL_TYPE" val="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06_3*m_h_i*1_4_2"/>
  <p:tag name="KSO_WM_TEMPLATE_CATEGORY" val="diagram"/>
  <p:tag name="KSO_WM_TEMPLATE_INDEX" val="20200106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m1-1"/>
  <p:tag name="KSO_WM_UNIT_TYPE" val="m_h_i"/>
  <p:tag name="KSO_WM_UNIT_INDEX" val="1_4_2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06_3*m_h_f*1_4_1"/>
  <p:tag name="KSO_WM_TEMPLATE_CATEGORY" val="diagram"/>
  <p:tag name="KSO_WM_TEMPLATE_INDEX" val="20200106"/>
  <p:tag name="KSO_WM_UNIT_LAYERLEVEL" val="1_1_1"/>
  <p:tag name="KSO_WM_TAG_VERSION" val="1.0"/>
  <p:tag name="KSO_WM_BEAUTIFY_FLAG" val="#wm#"/>
  <p:tag name="KSO_WM_UNIT_NOCLEAR" val="0"/>
  <p:tag name="KSO_WM_UNIT_PRESET_TEXT" val="单击此处添加文本具体内容，简明扼要的阐述您的观点。"/>
  <p:tag name="KSO_WM_UNIT_VALUE" val="120"/>
  <p:tag name="KSO_WM_DIAGRAM_GROUP_CODE" val="m1-1"/>
  <p:tag name="KSO_WM_UNIT_TYPE" val="m_h_f"/>
  <p:tag name="KSO_WM_UNIT_INDEX" val="1_4_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06_3*m_h_z*1_4_1"/>
  <p:tag name="KSO_WM_TEMPLATE_CATEGORY" val="diagram"/>
  <p:tag name="KSO_WM_TEMPLATE_INDEX" val="20200106"/>
  <p:tag name="KSO_WM_UNIT_LAYERLEVEL" val="1_1_1"/>
  <p:tag name="KSO_WM_TAG_VERSION" val="1.0"/>
  <p:tag name="KSO_WM_BEAUTIFY_FLAG" val="#wm#"/>
  <p:tag name="KSO_WM_DIAGRAM_GROUP_CODE" val="m1-1"/>
  <p:tag name="KSO_WM_UNIT_TYPE" val="m_h_z"/>
  <p:tag name="KSO_WM_UNIT_INDEX" val="1_4_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06_3*m_h_a*1_1_1"/>
  <p:tag name="KSO_WM_TEMPLATE_CATEGORY" val="diagram"/>
  <p:tag name="KSO_WM_TEMPLATE_INDEX" val="20200106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NOCLEAR" val="0"/>
  <p:tag name="KSO_WM_UNIT_VALUE" val="5"/>
  <p:tag name="KSO_WM_DIAGRAM_GROUP_CODE" val="m1-1"/>
  <p:tag name="KSO_WM_UNIT_TYPE" val="m_h_a"/>
  <p:tag name="KSO_WM_UNIT_INDEX" val="1_1_1"/>
  <p:tag name="KSO_WM_UNIT_TEXT_FILL_FORE_SCHEMECOLOR_INDEX" val="14"/>
  <p:tag name="KSO_WM_UNIT_TEXT_FILL_TYPE" val="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06_3*m_h_a*1_2_1"/>
  <p:tag name="KSO_WM_TEMPLATE_CATEGORY" val="diagram"/>
  <p:tag name="KSO_WM_TEMPLATE_INDEX" val="20200106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NOCLEAR" val="0"/>
  <p:tag name="KSO_WM_UNIT_VALUE" val="5"/>
  <p:tag name="KSO_WM_DIAGRAM_GROUP_CODE" val="m1-1"/>
  <p:tag name="KSO_WM_UNIT_TYPE" val="m_h_a"/>
  <p:tag name="KSO_WM_UNIT_INDEX" val="1_2_1"/>
  <p:tag name="KSO_WM_UNIT_TEXT_FILL_FORE_SCHEMECOLOR_INDEX" val="14"/>
  <p:tag name="KSO_WM_UNIT_TEXT_FILL_TYPE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06_3*m_h_a*1_3_1"/>
  <p:tag name="KSO_WM_TEMPLATE_CATEGORY" val="diagram"/>
  <p:tag name="KSO_WM_TEMPLATE_INDEX" val="20200106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NOCLEAR" val="0"/>
  <p:tag name="KSO_WM_UNIT_VALUE" val="5"/>
  <p:tag name="KSO_WM_DIAGRAM_GROUP_CODE" val="m1-1"/>
  <p:tag name="KSO_WM_UNIT_TYPE" val="m_h_a"/>
  <p:tag name="KSO_WM_UNIT_INDEX" val="1_3_1"/>
  <p:tag name="KSO_WM_UNIT_TEXT_FILL_FORE_SCHEMECOLOR_INDEX" val="14"/>
  <p:tag name="KSO_WM_UNIT_TEXT_FILL_TYPE" val="1"/>
</p:tagLst>
</file>

<file path=ppt/tags/tag9.xml><?xml version="1.0" encoding="utf-8"?>
<p:tagLst xmlns:p="http://schemas.openxmlformats.org/presentationml/2006/main"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70849_3*l_h_f*1_2_1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PRESET_TEXT" val="点击此处添加正文，文字是您思想的提炼，为了演示发布的良好效果，请言简意赅的阐述您的观点。"/>
  <p:tag name="KSO_WM_UNIT_SUBTYPE" val="a"/>
  <p:tag name="KSO_WM_UNIT_TEXT_FILL_FORE_SCHEMECOLOR_INDEX" val="13"/>
  <p:tag name="KSO_WM_UNIT_TEXT_FILL_TYPE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06_3*m_h_a*1_4_1"/>
  <p:tag name="KSO_WM_TEMPLATE_CATEGORY" val="diagram"/>
  <p:tag name="KSO_WM_TEMPLATE_INDEX" val="20200106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NOCLEAR" val="0"/>
  <p:tag name="KSO_WM_UNIT_VALUE" val="5"/>
  <p:tag name="KSO_WM_DIAGRAM_GROUP_CODE" val="m1-1"/>
  <p:tag name="KSO_WM_UNIT_TYPE" val="m_h_a"/>
  <p:tag name="KSO_WM_UNIT_INDEX" val="1_4_1"/>
  <p:tag name="KSO_WM_UNIT_TEXT_FILL_FORE_SCHEMECOLOR_INDEX" val="14"/>
  <p:tag name="KSO_WM_UNIT_TEXT_FILL_TYPE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03443_1*l_h_i*1_2_2"/>
  <p:tag name="KSO_WM_TEMPLATE_CATEGORY" val="diagram"/>
  <p:tag name="KSO_WM_TEMPLATE_INDEX" val="20203443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03443_1*l_h_i*1_1_2"/>
  <p:tag name="KSO_WM_TEMPLATE_CATEGORY" val="diagram"/>
  <p:tag name="KSO_WM_TEMPLATE_INDEX" val="20203443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03443_1*l_h_i*1_3_2"/>
  <p:tag name="KSO_WM_TEMPLATE_CATEGORY" val="diagram"/>
  <p:tag name="KSO_WM_TEMPLATE_INDEX" val="20203443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03443_1*l_h_i*1_4_2"/>
  <p:tag name="KSO_WM_TEMPLATE_CATEGORY" val="diagram"/>
  <p:tag name="KSO_WM_TEMPLATE_INDEX" val="20203443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α"/>
  <p:tag name="KSO_WM_UNIT_INDEX" val="1_1"/>
  <p:tag name="KSO_WM_UNIT_ID" val="diagram20203443_1*l_α*1_1"/>
  <p:tag name="KSO_WM_TEMPLATE_CATEGORY" val="diagram"/>
  <p:tag name="KSO_WM_TEMPLATE_INDEX" val="20203443"/>
  <p:tag name="KSO_WM_UNIT_LAYERLEVEL" val="1_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03443_1*l_i*1_1"/>
  <p:tag name="KSO_WM_TEMPLATE_CATEGORY" val="diagram"/>
  <p:tag name="KSO_WM_TEMPLATE_INDEX" val="20203443"/>
  <p:tag name="KSO_WM_UNIT_LAYERLEVEL" val="1_1"/>
  <p:tag name="KSO_WM_TAG_VERSION" val="1.0"/>
  <p:tag name="KSO_WM_BEAUTIFY_FLAG" val="#wm#"/>
  <p:tag name="KSO_WM_UNIT_FILL_FORE_SCHEMECOLOR_INDEX" val="16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97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03443_1*l_h_f*1_2_1"/>
  <p:tag name="KSO_WM_TEMPLATE_CATEGORY" val="diagram"/>
  <p:tag name="KSO_WM_TEMPLATE_INDEX" val="2020344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98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03443_1*l_h_a*1_2_1"/>
  <p:tag name="KSO_WM_TEMPLATE_CATEGORY" val="diagram"/>
  <p:tag name="KSO_WM_TEMPLATE_INDEX" val="20203443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03443_1*l_h_i*1_2_1"/>
  <p:tag name="KSO_WM_TEMPLATE_CATEGORY" val="diagram"/>
  <p:tag name="KSO_WM_TEMPLATE_INDEX" val="20203443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3742</Words>
  <Application>WPS 演示</Application>
  <PresentationFormat>宽屏</PresentationFormat>
  <Paragraphs>491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Arial</vt:lpstr>
      <vt:lpstr>宋体</vt:lpstr>
      <vt:lpstr>Wingdings</vt:lpstr>
      <vt:lpstr>汉仪菱心体简</vt:lpstr>
      <vt:lpstr>Calibri</vt:lpstr>
      <vt:lpstr>微软雅黑</vt:lpstr>
      <vt:lpstr>Arial Unicode MS</vt:lpstr>
      <vt:lpstr>Calibri Light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hai liu</dc:creator>
  <cp:lastModifiedBy>real</cp:lastModifiedBy>
  <cp:revision>323</cp:revision>
  <dcterms:created xsi:type="dcterms:W3CDTF">2015-05-28T03:50:00Z</dcterms:created>
  <dcterms:modified xsi:type="dcterms:W3CDTF">2020-09-22T14:39:04Z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